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8" r:id="rId4"/>
    <p:sldId id="277" r:id="rId5"/>
    <p:sldId id="278" r:id="rId6"/>
    <p:sldId id="280" r:id="rId7"/>
    <p:sldId id="281" r:id="rId8"/>
    <p:sldId id="282" r:id="rId9"/>
    <p:sldId id="279" r:id="rId10"/>
    <p:sldId id="283"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A07"/>
    <a:srgbClr val="FFFFFF"/>
    <a:srgbClr val="000000"/>
    <a:srgbClr val="BDBFB9"/>
    <a:srgbClr val="8FD1B5"/>
    <a:srgbClr val="99BACC"/>
    <a:srgbClr val="F8FAF4"/>
    <a:srgbClr val="F4F7F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94660" autoAdjust="0"/>
  </p:normalViewPr>
  <p:slideViewPr>
    <p:cSldViewPr>
      <p:cViewPr varScale="1">
        <p:scale>
          <a:sx n="75" d="100"/>
          <a:sy n="75" d="100"/>
        </p:scale>
        <p:origin x="-1068"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203" name="Group 131"/>
          <p:cNvGrpSpPr>
            <a:grpSpLocks/>
          </p:cNvGrpSpPr>
          <p:nvPr/>
        </p:nvGrpSpPr>
        <p:grpSpPr bwMode="auto">
          <a:xfrm flipH="1">
            <a:off x="12700" y="692150"/>
            <a:ext cx="9093200" cy="6165850"/>
            <a:chOff x="0" y="436"/>
            <a:chExt cx="5760" cy="3884"/>
          </a:xfrm>
        </p:grpSpPr>
        <p:sp>
          <p:nvSpPr>
            <p:cNvPr id="3204" name="Line 132"/>
            <p:cNvSpPr>
              <a:spLocks noChangeShapeType="1"/>
            </p:cNvSpPr>
            <p:nvPr userDrawn="1"/>
          </p:nvSpPr>
          <p:spPr bwMode="gray">
            <a:xfrm>
              <a:off x="1472" y="448"/>
              <a:ext cx="4288" cy="294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05" name="Line 133"/>
            <p:cNvSpPr>
              <a:spLocks noChangeShapeType="1"/>
            </p:cNvSpPr>
            <p:nvPr userDrawn="1"/>
          </p:nvSpPr>
          <p:spPr bwMode="gray">
            <a:xfrm>
              <a:off x="1472" y="448"/>
              <a:ext cx="4288" cy="347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06" name="Line 134"/>
            <p:cNvSpPr>
              <a:spLocks noChangeShapeType="1"/>
            </p:cNvSpPr>
            <p:nvPr userDrawn="1"/>
          </p:nvSpPr>
          <p:spPr bwMode="gray">
            <a:xfrm>
              <a:off x="1472" y="448"/>
              <a:ext cx="406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07" name="Line 135"/>
            <p:cNvSpPr>
              <a:spLocks noChangeShapeType="1"/>
            </p:cNvSpPr>
            <p:nvPr userDrawn="1"/>
          </p:nvSpPr>
          <p:spPr bwMode="gray">
            <a:xfrm>
              <a:off x="1472" y="448"/>
              <a:ext cx="340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08" name="Line 136"/>
            <p:cNvSpPr>
              <a:spLocks noChangeShapeType="1"/>
            </p:cNvSpPr>
            <p:nvPr userDrawn="1"/>
          </p:nvSpPr>
          <p:spPr bwMode="gray">
            <a:xfrm>
              <a:off x="1472" y="448"/>
              <a:ext cx="278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09" name="Line 137"/>
            <p:cNvSpPr>
              <a:spLocks noChangeShapeType="1"/>
            </p:cNvSpPr>
            <p:nvPr userDrawn="1"/>
          </p:nvSpPr>
          <p:spPr bwMode="gray">
            <a:xfrm>
              <a:off x="1472" y="448"/>
              <a:ext cx="2162"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0" name="Line 138"/>
            <p:cNvSpPr>
              <a:spLocks noChangeShapeType="1"/>
            </p:cNvSpPr>
            <p:nvPr userDrawn="1"/>
          </p:nvSpPr>
          <p:spPr bwMode="gray">
            <a:xfrm>
              <a:off x="1472" y="448"/>
              <a:ext cx="1612"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1" name="Line 139"/>
            <p:cNvSpPr>
              <a:spLocks noChangeShapeType="1"/>
            </p:cNvSpPr>
            <p:nvPr userDrawn="1"/>
          </p:nvSpPr>
          <p:spPr bwMode="gray">
            <a:xfrm>
              <a:off x="1472" y="448"/>
              <a:ext cx="1065"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2" name="Line 140"/>
            <p:cNvSpPr>
              <a:spLocks noChangeShapeType="1"/>
            </p:cNvSpPr>
            <p:nvPr userDrawn="1"/>
          </p:nvSpPr>
          <p:spPr bwMode="gray">
            <a:xfrm>
              <a:off x="1472" y="448"/>
              <a:ext cx="514"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3" name="Line 141"/>
            <p:cNvSpPr>
              <a:spLocks noChangeShapeType="1"/>
            </p:cNvSpPr>
            <p:nvPr userDrawn="1"/>
          </p:nvSpPr>
          <p:spPr bwMode="gray">
            <a:xfrm>
              <a:off x="1472" y="448"/>
              <a:ext cx="0"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4" name="Line 142"/>
            <p:cNvSpPr>
              <a:spLocks noChangeShapeType="1"/>
            </p:cNvSpPr>
            <p:nvPr userDrawn="1"/>
          </p:nvSpPr>
          <p:spPr bwMode="gray">
            <a:xfrm>
              <a:off x="1472" y="448"/>
              <a:ext cx="4288" cy="254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5" name="Line 143"/>
            <p:cNvSpPr>
              <a:spLocks noChangeShapeType="1"/>
            </p:cNvSpPr>
            <p:nvPr userDrawn="1"/>
          </p:nvSpPr>
          <p:spPr bwMode="gray">
            <a:xfrm>
              <a:off x="1472" y="448"/>
              <a:ext cx="4288" cy="2195"/>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6" name="Line 144"/>
            <p:cNvSpPr>
              <a:spLocks noChangeShapeType="1"/>
            </p:cNvSpPr>
            <p:nvPr userDrawn="1"/>
          </p:nvSpPr>
          <p:spPr bwMode="gray">
            <a:xfrm>
              <a:off x="1472" y="448"/>
              <a:ext cx="4288" cy="189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7" name="Line 145"/>
            <p:cNvSpPr>
              <a:spLocks noChangeShapeType="1"/>
            </p:cNvSpPr>
            <p:nvPr userDrawn="1"/>
          </p:nvSpPr>
          <p:spPr bwMode="gray">
            <a:xfrm>
              <a:off x="1472" y="448"/>
              <a:ext cx="4288" cy="1584"/>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8" name="Line 146"/>
            <p:cNvSpPr>
              <a:spLocks noChangeShapeType="1"/>
            </p:cNvSpPr>
            <p:nvPr userDrawn="1"/>
          </p:nvSpPr>
          <p:spPr bwMode="gray">
            <a:xfrm>
              <a:off x="1515" y="462"/>
              <a:ext cx="4245" cy="130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19" name="Line 147"/>
            <p:cNvSpPr>
              <a:spLocks noChangeShapeType="1"/>
            </p:cNvSpPr>
            <p:nvPr userDrawn="1"/>
          </p:nvSpPr>
          <p:spPr bwMode="gray">
            <a:xfrm>
              <a:off x="1472" y="448"/>
              <a:ext cx="4288" cy="10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0" name="Line 148"/>
            <p:cNvSpPr>
              <a:spLocks noChangeShapeType="1"/>
            </p:cNvSpPr>
            <p:nvPr userDrawn="1"/>
          </p:nvSpPr>
          <p:spPr bwMode="gray">
            <a:xfrm>
              <a:off x="1472" y="448"/>
              <a:ext cx="4288" cy="833"/>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1" name="Line 149"/>
            <p:cNvSpPr>
              <a:spLocks noChangeShapeType="1"/>
            </p:cNvSpPr>
            <p:nvPr userDrawn="1"/>
          </p:nvSpPr>
          <p:spPr bwMode="gray">
            <a:xfrm>
              <a:off x="1472" y="448"/>
              <a:ext cx="4288" cy="613"/>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2" name="Line 150"/>
            <p:cNvSpPr>
              <a:spLocks noChangeShapeType="1"/>
            </p:cNvSpPr>
            <p:nvPr userDrawn="1"/>
          </p:nvSpPr>
          <p:spPr bwMode="gray">
            <a:xfrm>
              <a:off x="1472" y="448"/>
              <a:ext cx="4288" cy="438"/>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3" name="Line 151"/>
            <p:cNvSpPr>
              <a:spLocks noChangeShapeType="1"/>
            </p:cNvSpPr>
            <p:nvPr userDrawn="1"/>
          </p:nvSpPr>
          <p:spPr bwMode="gray">
            <a:xfrm>
              <a:off x="1472" y="448"/>
              <a:ext cx="4288" cy="25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4" name="Line 152"/>
            <p:cNvSpPr>
              <a:spLocks noChangeShapeType="1"/>
            </p:cNvSpPr>
            <p:nvPr userDrawn="1"/>
          </p:nvSpPr>
          <p:spPr bwMode="gray">
            <a:xfrm>
              <a:off x="1472" y="448"/>
              <a:ext cx="4288" cy="13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5" name="Line 153"/>
            <p:cNvSpPr>
              <a:spLocks noChangeShapeType="1"/>
            </p:cNvSpPr>
            <p:nvPr userDrawn="1"/>
          </p:nvSpPr>
          <p:spPr bwMode="gray">
            <a:xfrm flipH="1">
              <a:off x="0" y="449"/>
              <a:ext cx="1474"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6" name="Line 154"/>
            <p:cNvSpPr>
              <a:spLocks noChangeShapeType="1"/>
            </p:cNvSpPr>
            <p:nvPr userDrawn="1"/>
          </p:nvSpPr>
          <p:spPr bwMode="gray">
            <a:xfrm flipH="1">
              <a:off x="0" y="436"/>
              <a:ext cx="1474" cy="2514"/>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7" name="Line 155"/>
            <p:cNvSpPr>
              <a:spLocks noChangeShapeType="1"/>
            </p:cNvSpPr>
            <p:nvPr userDrawn="1"/>
          </p:nvSpPr>
          <p:spPr bwMode="gray">
            <a:xfrm flipH="1">
              <a:off x="0" y="462"/>
              <a:ext cx="1461" cy="346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8" name="Line 156"/>
            <p:cNvSpPr>
              <a:spLocks noChangeShapeType="1"/>
            </p:cNvSpPr>
            <p:nvPr userDrawn="1"/>
          </p:nvSpPr>
          <p:spPr bwMode="gray">
            <a:xfrm flipH="1">
              <a:off x="249" y="463"/>
              <a:ext cx="1215" cy="38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29" name="Line 157"/>
            <p:cNvSpPr>
              <a:spLocks noChangeShapeType="1"/>
            </p:cNvSpPr>
            <p:nvPr userDrawn="1"/>
          </p:nvSpPr>
          <p:spPr bwMode="gray">
            <a:xfrm flipH="1">
              <a:off x="657" y="472"/>
              <a:ext cx="808" cy="3848"/>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0" name="Line 158"/>
            <p:cNvSpPr>
              <a:spLocks noChangeShapeType="1"/>
            </p:cNvSpPr>
            <p:nvPr userDrawn="1"/>
          </p:nvSpPr>
          <p:spPr bwMode="gray">
            <a:xfrm flipH="1">
              <a:off x="1066" y="463"/>
              <a:ext cx="404" cy="38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1" name="Line 159"/>
            <p:cNvSpPr>
              <a:spLocks noChangeShapeType="1"/>
            </p:cNvSpPr>
            <p:nvPr userDrawn="1"/>
          </p:nvSpPr>
          <p:spPr bwMode="gray">
            <a:xfrm flipH="1">
              <a:off x="0" y="436"/>
              <a:ext cx="1474" cy="1875"/>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2" name="Line 160"/>
            <p:cNvSpPr>
              <a:spLocks noChangeShapeType="1"/>
            </p:cNvSpPr>
            <p:nvPr userDrawn="1"/>
          </p:nvSpPr>
          <p:spPr bwMode="gray">
            <a:xfrm flipH="1">
              <a:off x="0" y="466"/>
              <a:ext cx="1447" cy="132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3" name="Line 161"/>
            <p:cNvSpPr>
              <a:spLocks noChangeShapeType="1"/>
            </p:cNvSpPr>
            <p:nvPr userDrawn="1"/>
          </p:nvSpPr>
          <p:spPr bwMode="gray">
            <a:xfrm flipH="1">
              <a:off x="0" y="449"/>
              <a:ext cx="1474" cy="89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4" name="Line 162"/>
            <p:cNvSpPr>
              <a:spLocks noChangeShapeType="1"/>
            </p:cNvSpPr>
            <p:nvPr userDrawn="1"/>
          </p:nvSpPr>
          <p:spPr bwMode="gray">
            <a:xfrm flipH="1">
              <a:off x="0" y="471"/>
              <a:ext cx="1435" cy="50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5" name="Line 163"/>
            <p:cNvSpPr>
              <a:spLocks noChangeShapeType="1"/>
            </p:cNvSpPr>
            <p:nvPr userDrawn="1"/>
          </p:nvSpPr>
          <p:spPr bwMode="gray">
            <a:xfrm flipH="1">
              <a:off x="0" y="463"/>
              <a:ext cx="1464" cy="20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6" name="Line 164"/>
            <p:cNvSpPr>
              <a:spLocks noChangeShapeType="1"/>
            </p:cNvSpPr>
            <p:nvPr userDrawn="1"/>
          </p:nvSpPr>
          <p:spPr bwMode="gray">
            <a:xfrm flipH="1">
              <a:off x="0" y="436"/>
              <a:ext cx="1474" cy="124"/>
            </a:xfrm>
            <a:prstGeom prst="line">
              <a:avLst/>
            </a:prstGeom>
            <a:noFill/>
            <a:ln w="3175">
              <a:solidFill>
                <a:srgbClr val="FFFFFF"/>
              </a:solidFill>
              <a:round/>
              <a:headEnd type="none" w="sm" len="sm"/>
              <a:tailEnd type="none" w="sm" len="sm"/>
            </a:ln>
            <a:effectLst/>
          </p:spPr>
          <p:txBody>
            <a:bodyPr wrap="none" anchor="ctr"/>
            <a:lstStyle/>
            <a:p>
              <a:endParaRPr lang="ru-RU"/>
            </a:p>
          </p:txBody>
        </p:sp>
        <p:grpSp>
          <p:nvGrpSpPr>
            <p:cNvPr id="3237" name="Group 165"/>
            <p:cNvGrpSpPr>
              <a:grpSpLocks/>
            </p:cNvGrpSpPr>
            <p:nvPr userDrawn="1"/>
          </p:nvGrpSpPr>
          <p:grpSpPr bwMode="auto">
            <a:xfrm>
              <a:off x="0" y="2063"/>
              <a:ext cx="5760" cy="1220"/>
              <a:chOff x="235" y="2750"/>
              <a:chExt cx="5241" cy="699"/>
            </a:xfrm>
          </p:grpSpPr>
          <p:sp>
            <p:nvSpPr>
              <p:cNvPr id="3238" name="Line 166"/>
              <p:cNvSpPr>
                <a:spLocks noChangeShapeType="1"/>
              </p:cNvSpPr>
              <p:nvPr/>
            </p:nvSpPr>
            <p:spPr bwMode="gray">
              <a:xfrm>
                <a:off x="235" y="3449"/>
                <a:ext cx="5241"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39" name="Line 167"/>
              <p:cNvSpPr>
                <a:spLocks noChangeShapeType="1"/>
              </p:cNvSpPr>
              <p:nvPr/>
            </p:nvSpPr>
            <p:spPr bwMode="gray">
              <a:xfrm>
                <a:off x="235" y="3191"/>
                <a:ext cx="5241"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0" name="Line 168"/>
              <p:cNvSpPr>
                <a:spLocks noChangeShapeType="1"/>
              </p:cNvSpPr>
              <p:nvPr/>
            </p:nvSpPr>
            <p:spPr bwMode="gray">
              <a:xfrm>
                <a:off x="235" y="2958"/>
                <a:ext cx="5239"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1" name="Line 169"/>
              <p:cNvSpPr>
                <a:spLocks noChangeShapeType="1"/>
              </p:cNvSpPr>
              <p:nvPr/>
            </p:nvSpPr>
            <p:spPr bwMode="gray">
              <a:xfrm>
                <a:off x="235" y="2750"/>
                <a:ext cx="5239" cy="0"/>
              </a:xfrm>
              <a:prstGeom prst="line">
                <a:avLst/>
              </a:prstGeom>
              <a:noFill/>
              <a:ln w="3175">
                <a:solidFill>
                  <a:srgbClr val="FFFFFF"/>
                </a:solidFill>
                <a:round/>
                <a:headEnd type="none" w="sm" len="sm"/>
                <a:tailEnd type="none" w="sm" len="sm"/>
              </a:ln>
              <a:effectLst/>
            </p:spPr>
            <p:txBody>
              <a:bodyPr wrap="none" anchor="ctr"/>
              <a:lstStyle/>
              <a:p>
                <a:endParaRPr lang="ru-RU"/>
              </a:p>
            </p:txBody>
          </p:sp>
        </p:grpSp>
        <p:sp>
          <p:nvSpPr>
            <p:cNvPr id="3242" name="Line 170"/>
            <p:cNvSpPr>
              <a:spLocks noChangeShapeType="1"/>
            </p:cNvSpPr>
            <p:nvPr userDrawn="1"/>
          </p:nvSpPr>
          <p:spPr bwMode="gray">
            <a:xfrm>
              <a:off x="0" y="1753"/>
              <a:ext cx="5760"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3" name="Line 171"/>
            <p:cNvSpPr>
              <a:spLocks noChangeShapeType="1"/>
            </p:cNvSpPr>
            <p:nvPr userDrawn="1"/>
          </p:nvSpPr>
          <p:spPr bwMode="gray">
            <a:xfrm flipV="1">
              <a:off x="0" y="1455"/>
              <a:ext cx="5760" cy="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4" name="Line 172"/>
            <p:cNvSpPr>
              <a:spLocks noChangeShapeType="1"/>
            </p:cNvSpPr>
            <p:nvPr userDrawn="1"/>
          </p:nvSpPr>
          <p:spPr bwMode="gray">
            <a:xfrm>
              <a:off x="0" y="1182"/>
              <a:ext cx="5760" cy="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5" name="Line 173"/>
            <p:cNvSpPr>
              <a:spLocks noChangeShapeType="1"/>
            </p:cNvSpPr>
            <p:nvPr userDrawn="1"/>
          </p:nvSpPr>
          <p:spPr bwMode="gray">
            <a:xfrm>
              <a:off x="0" y="965"/>
              <a:ext cx="5734"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6" name="Line 174"/>
            <p:cNvSpPr>
              <a:spLocks noChangeShapeType="1"/>
            </p:cNvSpPr>
            <p:nvPr userDrawn="1"/>
          </p:nvSpPr>
          <p:spPr bwMode="gray">
            <a:xfrm flipV="1">
              <a:off x="0" y="780"/>
              <a:ext cx="5760" cy="1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7" name="Line 175"/>
            <p:cNvSpPr>
              <a:spLocks noChangeShapeType="1"/>
            </p:cNvSpPr>
            <p:nvPr userDrawn="1"/>
          </p:nvSpPr>
          <p:spPr bwMode="gray">
            <a:xfrm>
              <a:off x="0" y="661"/>
              <a:ext cx="5760" cy="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8" name="Line 176"/>
            <p:cNvSpPr>
              <a:spLocks noChangeShapeType="1"/>
            </p:cNvSpPr>
            <p:nvPr userDrawn="1"/>
          </p:nvSpPr>
          <p:spPr bwMode="gray">
            <a:xfrm flipV="1">
              <a:off x="0" y="558"/>
              <a:ext cx="5760" cy="1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49" name="Line 177"/>
            <p:cNvSpPr>
              <a:spLocks noChangeShapeType="1"/>
            </p:cNvSpPr>
            <p:nvPr userDrawn="1"/>
          </p:nvSpPr>
          <p:spPr bwMode="gray">
            <a:xfrm>
              <a:off x="25" y="521"/>
              <a:ext cx="5735"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3250" name="Line 178"/>
            <p:cNvSpPr>
              <a:spLocks noChangeShapeType="1"/>
            </p:cNvSpPr>
            <p:nvPr userDrawn="1"/>
          </p:nvSpPr>
          <p:spPr bwMode="gray">
            <a:xfrm>
              <a:off x="0" y="482"/>
              <a:ext cx="5760" cy="0"/>
            </a:xfrm>
            <a:prstGeom prst="line">
              <a:avLst/>
            </a:prstGeom>
            <a:noFill/>
            <a:ln w="3175">
              <a:solidFill>
                <a:srgbClr val="FFFFFF"/>
              </a:solidFill>
              <a:round/>
              <a:headEnd type="none" w="sm" len="sm"/>
              <a:tailEnd type="none" w="sm" len="sm"/>
            </a:ln>
            <a:effectLst/>
          </p:spPr>
          <p:txBody>
            <a:bodyPr wrap="none" anchor="ctr"/>
            <a:lstStyle/>
            <a:p>
              <a:endParaRPr lang="ru-RU"/>
            </a:p>
          </p:txBody>
        </p:sp>
      </p:grpSp>
      <p:sp>
        <p:nvSpPr>
          <p:cNvPr id="3075" name="Rectangle 3"/>
          <p:cNvSpPr>
            <a:spLocks noGrp="1" noChangeArrowheads="1"/>
          </p:cNvSpPr>
          <p:nvPr>
            <p:ph type="subTitle" idx="1"/>
          </p:nvPr>
        </p:nvSpPr>
        <p:spPr bwMode="black">
          <a:xfrm>
            <a:off x="457200" y="5334000"/>
            <a:ext cx="7086600" cy="381000"/>
          </a:xfrm>
        </p:spPr>
        <p:txBody>
          <a:bodyPr/>
          <a:lstStyle>
            <a:lvl1pPr marL="0" indent="0">
              <a:buFont typeface="Wingdings" pitchFamily="2" charset="2"/>
              <a:buNone/>
              <a:defRPr sz="2400" b="1">
                <a:solidFill>
                  <a:schemeClr val="tx2"/>
                </a:solidFill>
              </a:defRPr>
            </a:lvl1pPr>
          </a:lstStyle>
          <a:p>
            <a:r>
              <a:rPr lang="ru-RU" smtClean="0"/>
              <a:t>Образец подзаголовка</a:t>
            </a:r>
            <a:endParaRPr lang="en-US"/>
          </a:p>
        </p:txBody>
      </p:sp>
      <p:sp>
        <p:nvSpPr>
          <p:cNvPr id="3076" name="Rectangle 4"/>
          <p:cNvSpPr>
            <a:spLocks noGrp="1" noChangeArrowheads="1"/>
          </p:cNvSpPr>
          <p:nvPr>
            <p:ph type="dt" sz="half" idx="2"/>
          </p:nvPr>
        </p:nvSpPr>
        <p:spPr>
          <a:xfrm>
            <a:off x="457200" y="6477000"/>
            <a:ext cx="2133600" cy="244475"/>
          </a:xfrm>
        </p:spPr>
        <p:txBody>
          <a:bodyPr/>
          <a:lstStyle>
            <a:lvl1pPr>
              <a:defRPr sz="1200"/>
            </a:lvl1pPr>
          </a:lstStyle>
          <a:p>
            <a:endParaRPr lang="en-US"/>
          </a:p>
        </p:txBody>
      </p:sp>
      <p:sp>
        <p:nvSpPr>
          <p:cNvPr id="3077" name="Rectangle 5"/>
          <p:cNvSpPr>
            <a:spLocks noGrp="1" noChangeArrowheads="1"/>
          </p:cNvSpPr>
          <p:nvPr>
            <p:ph type="ftr" sz="quarter" idx="3"/>
          </p:nvPr>
        </p:nvSpPr>
        <p:spPr>
          <a:xfrm>
            <a:off x="3124200" y="6477000"/>
            <a:ext cx="2895600" cy="244475"/>
          </a:xfrm>
        </p:spPr>
        <p:txBody>
          <a:bodyPr/>
          <a:lstStyle>
            <a:lvl1pPr>
              <a:defRPr sz="1200"/>
            </a:lvl1pPr>
          </a:lstStyle>
          <a:p>
            <a:endParaRPr lang="en-US"/>
          </a:p>
        </p:txBody>
      </p:sp>
      <p:sp>
        <p:nvSpPr>
          <p:cNvPr id="3078" name="Rectangle 6"/>
          <p:cNvSpPr>
            <a:spLocks noGrp="1" noChangeArrowheads="1"/>
          </p:cNvSpPr>
          <p:nvPr>
            <p:ph type="sldNum" sz="quarter" idx="4"/>
          </p:nvPr>
        </p:nvSpPr>
        <p:spPr>
          <a:xfrm>
            <a:off x="6553200" y="6477000"/>
            <a:ext cx="2133600" cy="244475"/>
          </a:xfrm>
        </p:spPr>
        <p:txBody>
          <a:bodyPr/>
          <a:lstStyle>
            <a:lvl1pPr>
              <a:defRPr sz="1200"/>
            </a:lvl1pPr>
          </a:lstStyle>
          <a:p>
            <a:fld id="{B69AD0D2-14F8-480C-B99F-17D85EF298A0}" type="slidenum">
              <a:rPr lang="en-US"/>
              <a:pPr/>
              <a:t>‹#›</a:t>
            </a:fld>
            <a:endParaRPr lang="en-US"/>
          </a:p>
        </p:txBody>
      </p:sp>
      <p:grpSp>
        <p:nvGrpSpPr>
          <p:cNvPr id="3251" name="Group 179"/>
          <p:cNvGrpSpPr>
            <a:grpSpLocks/>
          </p:cNvGrpSpPr>
          <p:nvPr/>
        </p:nvGrpSpPr>
        <p:grpSpPr bwMode="auto">
          <a:xfrm flipH="1">
            <a:off x="0" y="0"/>
            <a:ext cx="9144000" cy="2159000"/>
            <a:chOff x="-1" y="0"/>
            <a:chExt cx="5769" cy="1360"/>
          </a:xfrm>
        </p:grpSpPr>
        <p:sp>
          <p:nvSpPr>
            <p:cNvPr id="3252" name="Freeform 180"/>
            <p:cNvSpPr>
              <a:spLocks/>
            </p:cNvSpPr>
            <p:nvPr/>
          </p:nvSpPr>
          <p:spPr bwMode="gray">
            <a:xfrm>
              <a:off x="0" y="0"/>
              <a:ext cx="5768" cy="1360"/>
            </a:xfrm>
            <a:custGeom>
              <a:avLst/>
              <a:gdLst/>
              <a:ahLst/>
              <a:cxnLst>
                <a:cxn ang="0">
                  <a:pos x="0" y="0"/>
                </a:cxn>
                <a:cxn ang="0">
                  <a:pos x="0" y="616"/>
                </a:cxn>
                <a:cxn ang="0">
                  <a:pos x="1496" y="460"/>
                </a:cxn>
                <a:cxn ang="0">
                  <a:pos x="5768" y="1360"/>
                </a:cxn>
                <a:cxn ang="0">
                  <a:pos x="5768" y="0"/>
                </a:cxn>
                <a:cxn ang="0">
                  <a:pos x="0" y="0"/>
                </a:cxn>
              </a:cxnLst>
              <a:rect l="0" t="0" r="r" b="b"/>
              <a:pathLst>
                <a:path w="5768" h="1360">
                  <a:moveTo>
                    <a:pt x="0" y="0"/>
                  </a:moveTo>
                  <a:lnTo>
                    <a:pt x="0" y="616"/>
                  </a:lnTo>
                  <a:cubicBezTo>
                    <a:pt x="72" y="608"/>
                    <a:pt x="264" y="510"/>
                    <a:pt x="1496" y="460"/>
                  </a:cubicBezTo>
                  <a:cubicBezTo>
                    <a:pt x="2728" y="411"/>
                    <a:pt x="4632" y="672"/>
                    <a:pt x="5768" y="1360"/>
                  </a:cubicBezTo>
                  <a:lnTo>
                    <a:pt x="5768" y="0"/>
                  </a:lnTo>
                  <a:lnTo>
                    <a:pt x="0" y="0"/>
                  </a:lnTo>
                  <a:close/>
                </a:path>
              </a:pathLst>
            </a:custGeom>
            <a:gradFill rotWithShape="1">
              <a:gsLst>
                <a:gs pos="0">
                  <a:schemeClr val="hlink"/>
                </a:gs>
                <a:gs pos="100000">
                  <a:schemeClr val="hlink">
                    <a:gamma/>
                    <a:shade val="63529"/>
                    <a:invGamma/>
                  </a:schemeClr>
                </a:gs>
              </a:gsLst>
              <a:lin ang="0" scaled="1"/>
            </a:gradFill>
            <a:ln w="9525">
              <a:noFill/>
              <a:round/>
              <a:headEnd/>
              <a:tailEnd/>
            </a:ln>
            <a:effectLst/>
          </p:spPr>
          <p:txBody>
            <a:bodyPr/>
            <a:lstStyle/>
            <a:p>
              <a:endParaRPr lang="ru-RU"/>
            </a:p>
          </p:txBody>
        </p:sp>
        <p:sp>
          <p:nvSpPr>
            <p:cNvPr id="3253" name="Freeform 181"/>
            <p:cNvSpPr>
              <a:spLocks/>
            </p:cNvSpPr>
            <p:nvPr/>
          </p:nvSpPr>
          <p:spPr bwMode="gray">
            <a:xfrm>
              <a:off x="-1" y="0"/>
              <a:ext cx="5761" cy="1104"/>
            </a:xfrm>
            <a:custGeom>
              <a:avLst/>
              <a:gdLst/>
              <a:ahLst/>
              <a:cxnLst>
                <a:cxn ang="0">
                  <a:pos x="0" y="0"/>
                </a:cxn>
                <a:cxn ang="0">
                  <a:pos x="0" y="632"/>
                </a:cxn>
                <a:cxn ang="0">
                  <a:pos x="1521" y="448"/>
                </a:cxn>
                <a:cxn ang="0">
                  <a:pos x="5761" y="1104"/>
                </a:cxn>
                <a:cxn ang="0">
                  <a:pos x="5760" y="8"/>
                </a:cxn>
                <a:cxn ang="0">
                  <a:pos x="0" y="0"/>
                </a:cxn>
              </a:cxnLst>
              <a:rect l="0" t="0" r="r" b="b"/>
              <a:pathLst>
                <a:path w="5761" h="1104">
                  <a:moveTo>
                    <a:pt x="0" y="0"/>
                  </a:moveTo>
                  <a:lnTo>
                    <a:pt x="0" y="632"/>
                  </a:lnTo>
                  <a:cubicBezTo>
                    <a:pt x="72" y="625"/>
                    <a:pt x="401" y="504"/>
                    <a:pt x="1521" y="448"/>
                  </a:cubicBezTo>
                  <a:cubicBezTo>
                    <a:pt x="2641" y="392"/>
                    <a:pt x="4505" y="504"/>
                    <a:pt x="5761" y="1104"/>
                  </a:cubicBezTo>
                  <a:lnTo>
                    <a:pt x="5760" y="8"/>
                  </a:lnTo>
                  <a:lnTo>
                    <a:pt x="0" y="0"/>
                  </a:lnTo>
                  <a:close/>
                </a:path>
              </a:pathLst>
            </a:custGeom>
            <a:gradFill rotWithShape="1">
              <a:gsLst>
                <a:gs pos="0">
                  <a:schemeClr val="hlink">
                    <a:gamma/>
                    <a:shade val="63529"/>
                    <a:invGamma/>
                  </a:schemeClr>
                </a:gs>
                <a:gs pos="100000">
                  <a:schemeClr val="hlink"/>
                </a:gs>
              </a:gsLst>
              <a:lin ang="0" scaled="1"/>
            </a:gradFill>
            <a:ln w="9525">
              <a:noFill/>
              <a:round/>
              <a:headEnd/>
              <a:tailEnd/>
            </a:ln>
            <a:effectLst/>
          </p:spPr>
          <p:txBody>
            <a:bodyPr/>
            <a:lstStyle/>
            <a:p>
              <a:endParaRPr lang="ru-RU"/>
            </a:p>
          </p:txBody>
        </p:sp>
      </p:grpSp>
      <p:pic>
        <p:nvPicPr>
          <p:cNvPr id="3254" name="Picture 182" descr="figure07_b"/>
          <p:cNvPicPr>
            <a:picLocks noChangeAspect="1" noChangeArrowheads="1"/>
          </p:cNvPicPr>
          <p:nvPr/>
        </p:nvPicPr>
        <p:blipFill>
          <a:blip r:embed="rId2"/>
          <a:srcRect/>
          <a:stretch>
            <a:fillRect/>
          </a:stretch>
        </p:blipFill>
        <p:spPr bwMode="gray">
          <a:xfrm>
            <a:off x="5638800" y="3124200"/>
            <a:ext cx="2447925" cy="2044700"/>
          </a:xfrm>
          <a:prstGeom prst="rect">
            <a:avLst/>
          </a:prstGeom>
          <a:noFill/>
        </p:spPr>
      </p:pic>
      <p:pic>
        <p:nvPicPr>
          <p:cNvPr id="3255" name="Picture 183" descr="figure07_g"/>
          <p:cNvPicPr>
            <a:picLocks noChangeAspect="1" noChangeArrowheads="1"/>
          </p:cNvPicPr>
          <p:nvPr/>
        </p:nvPicPr>
        <p:blipFill>
          <a:blip r:embed="rId3"/>
          <a:srcRect/>
          <a:stretch>
            <a:fillRect/>
          </a:stretch>
        </p:blipFill>
        <p:spPr bwMode="gray">
          <a:xfrm>
            <a:off x="7019925" y="4005263"/>
            <a:ext cx="2124075" cy="1774825"/>
          </a:xfrm>
          <a:prstGeom prst="rect">
            <a:avLst/>
          </a:prstGeom>
          <a:noFill/>
        </p:spPr>
      </p:pic>
      <p:pic>
        <p:nvPicPr>
          <p:cNvPr id="3256" name="Picture 184" descr="figure07_o copy"/>
          <p:cNvPicPr>
            <a:picLocks noChangeAspect="1" noChangeArrowheads="1"/>
          </p:cNvPicPr>
          <p:nvPr/>
        </p:nvPicPr>
        <p:blipFill>
          <a:blip r:embed="rId4"/>
          <a:srcRect/>
          <a:stretch>
            <a:fillRect/>
          </a:stretch>
        </p:blipFill>
        <p:spPr bwMode="gray">
          <a:xfrm>
            <a:off x="6227763" y="4868863"/>
            <a:ext cx="1619250" cy="1352550"/>
          </a:xfrm>
          <a:prstGeom prst="rect">
            <a:avLst/>
          </a:prstGeom>
          <a:noFill/>
        </p:spPr>
      </p:pic>
      <p:sp>
        <p:nvSpPr>
          <p:cNvPr id="3258" name="Rectangle 186"/>
          <p:cNvSpPr>
            <a:spLocks noGrp="1" noChangeArrowheads="1"/>
          </p:cNvSpPr>
          <p:nvPr>
            <p:ph type="ctrTitle" sz="quarter"/>
          </p:nvPr>
        </p:nvSpPr>
        <p:spPr bwMode="gray">
          <a:xfrm>
            <a:off x="457200" y="4191000"/>
            <a:ext cx="5410200" cy="1219200"/>
          </a:xfrm>
          <a:effectLst>
            <a:outerShdw dist="35921" dir="2700000" algn="ctr" rotWithShape="0">
              <a:schemeClr val="bg2"/>
            </a:outerShdw>
          </a:effectLst>
        </p:spPr>
        <p:txBody>
          <a:bodyPr/>
          <a:lstStyle>
            <a:lvl1pPr algn="l">
              <a:defRPr sz="4000">
                <a:solidFill>
                  <a:schemeClr val="tx1"/>
                </a:solidFill>
              </a:defRPr>
            </a:lvl1pPr>
          </a:lstStyle>
          <a:p>
            <a:r>
              <a:rPr lang="ru-RU" altLang="ko-KR" smtClean="0"/>
              <a:t>Образец заголовка</a:t>
            </a:r>
            <a:endParaRPr lang="en-US" altLang="ko-KR"/>
          </a:p>
        </p:txBody>
      </p:sp>
      <p:sp>
        <p:nvSpPr>
          <p:cNvPr id="3086" name="Text Box 14"/>
          <p:cNvSpPr txBox="1">
            <a:spLocks noChangeArrowheads="1"/>
          </p:cNvSpPr>
          <p:nvPr/>
        </p:nvSpPr>
        <p:spPr bwMode="white">
          <a:xfrm>
            <a:off x="228600" y="304800"/>
            <a:ext cx="1524000" cy="579438"/>
          </a:xfrm>
          <a:prstGeom prst="rect">
            <a:avLst/>
          </a:prstGeom>
          <a:noFill/>
          <a:ln w="9525">
            <a:noFill/>
            <a:miter lim="800000"/>
            <a:headEnd/>
            <a:tailEnd/>
          </a:ln>
          <a:effectLst/>
        </p:spPr>
        <p:txBody>
          <a:bodyPr>
            <a:spAutoFit/>
          </a:bodyPr>
          <a:lstStyle/>
          <a:p>
            <a:r>
              <a:rPr lang="en-US" sz="3200" b="1">
                <a:solidFill>
                  <a:srgbClr val="FFFFFF"/>
                </a:solidFill>
                <a:latin typeface="Verdana" pitchFamily="34" charset="0"/>
              </a:rPr>
              <a:t>LOGO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476DE3EE-D7C2-4766-9FD3-FE200AA5EC8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3238" y="209550"/>
            <a:ext cx="2024062" cy="60531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76288" y="209550"/>
            <a:ext cx="5924550" cy="60531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7F2C0954-7467-41E5-B4DF-DD4F510FDDD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4159BBCF-8FC9-4E11-A8B7-B7BB752A099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BF92AD6B-E4F9-425C-A203-EACCB3CA19D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776288" y="1347788"/>
            <a:ext cx="3802062" cy="4914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30750" y="1347788"/>
            <a:ext cx="3803650" cy="4914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CCE6E5D5-6998-4F0D-92D5-BABB6C5DEAA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848773D7-CBAD-4B0B-9AB4-B9F2298C174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37CF02CD-CC7C-4F85-8F19-70291BB75A9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3E99C507-A7EC-42D8-B90E-488810EA85F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CEE968A-54F6-4BF3-8EDF-D651FF2F48C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CC75AEE1-590A-4196-A221-8FA1DE65A81F}"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0"/>
                <a:invGamma/>
              </a:schemeClr>
            </a:gs>
          </a:gsLst>
          <a:lin ang="2700000" scaled="1"/>
        </a:gradFill>
        <a:effectLst/>
      </p:bgPr>
    </p:bg>
    <p:spTree>
      <p:nvGrpSpPr>
        <p:cNvPr id="1" name=""/>
        <p:cNvGrpSpPr/>
        <p:nvPr/>
      </p:nvGrpSpPr>
      <p:grpSpPr>
        <a:xfrm>
          <a:off x="0" y="0"/>
          <a:ext cx="0" cy="0"/>
          <a:chOff x="0" y="0"/>
          <a:chExt cx="0" cy="0"/>
        </a:xfrm>
      </p:grpSpPr>
      <p:grpSp>
        <p:nvGrpSpPr>
          <p:cNvPr id="1039" name="Group 15"/>
          <p:cNvGrpSpPr>
            <a:grpSpLocks/>
          </p:cNvGrpSpPr>
          <p:nvPr/>
        </p:nvGrpSpPr>
        <p:grpSpPr bwMode="auto">
          <a:xfrm>
            <a:off x="-12700" y="692150"/>
            <a:ext cx="9144000" cy="6165850"/>
            <a:chOff x="0" y="436"/>
            <a:chExt cx="5760" cy="3884"/>
          </a:xfrm>
        </p:grpSpPr>
        <p:sp>
          <p:nvSpPr>
            <p:cNvPr id="1040" name="Line 16"/>
            <p:cNvSpPr>
              <a:spLocks noChangeShapeType="1"/>
            </p:cNvSpPr>
            <p:nvPr userDrawn="1"/>
          </p:nvSpPr>
          <p:spPr bwMode="gray">
            <a:xfrm>
              <a:off x="1472" y="448"/>
              <a:ext cx="4288" cy="294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1" name="Line 17"/>
            <p:cNvSpPr>
              <a:spLocks noChangeShapeType="1"/>
            </p:cNvSpPr>
            <p:nvPr userDrawn="1"/>
          </p:nvSpPr>
          <p:spPr bwMode="gray">
            <a:xfrm>
              <a:off x="1472" y="448"/>
              <a:ext cx="4288" cy="347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2" name="Line 18"/>
            <p:cNvSpPr>
              <a:spLocks noChangeShapeType="1"/>
            </p:cNvSpPr>
            <p:nvPr userDrawn="1"/>
          </p:nvSpPr>
          <p:spPr bwMode="gray">
            <a:xfrm>
              <a:off x="1472" y="448"/>
              <a:ext cx="406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3" name="Line 19"/>
            <p:cNvSpPr>
              <a:spLocks noChangeShapeType="1"/>
            </p:cNvSpPr>
            <p:nvPr userDrawn="1"/>
          </p:nvSpPr>
          <p:spPr bwMode="gray">
            <a:xfrm>
              <a:off x="1472" y="448"/>
              <a:ext cx="340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4" name="Line 20"/>
            <p:cNvSpPr>
              <a:spLocks noChangeShapeType="1"/>
            </p:cNvSpPr>
            <p:nvPr userDrawn="1"/>
          </p:nvSpPr>
          <p:spPr bwMode="gray">
            <a:xfrm>
              <a:off x="1472" y="448"/>
              <a:ext cx="2787"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5" name="Line 21"/>
            <p:cNvSpPr>
              <a:spLocks noChangeShapeType="1"/>
            </p:cNvSpPr>
            <p:nvPr userDrawn="1"/>
          </p:nvSpPr>
          <p:spPr bwMode="gray">
            <a:xfrm>
              <a:off x="1472" y="448"/>
              <a:ext cx="2162"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6" name="Line 22"/>
            <p:cNvSpPr>
              <a:spLocks noChangeShapeType="1"/>
            </p:cNvSpPr>
            <p:nvPr userDrawn="1"/>
          </p:nvSpPr>
          <p:spPr bwMode="gray">
            <a:xfrm>
              <a:off x="1472" y="448"/>
              <a:ext cx="1612"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7" name="Line 23"/>
            <p:cNvSpPr>
              <a:spLocks noChangeShapeType="1"/>
            </p:cNvSpPr>
            <p:nvPr userDrawn="1"/>
          </p:nvSpPr>
          <p:spPr bwMode="gray">
            <a:xfrm>
              <a:off x="1472" y="448"/>
              <a:ext cx="1065"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8" name="Line 24"/>
            <p:cNvSpPr>
              <a:spLocks noChangeShapeType="1"/>
            </p:cNvSpPr>
            <p:nvPr userDrawn="1"/>
          </p:nvSpPr>
          <p:spPr bwMode="gray">
            <a:xfrm>
              <a:off x="1472" y="448"/>
              <a:ext cx="514"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49" name="Line 25"/>
            <p:cNvSpPr>
              <a:spLocks noChangeShapeType="1"/>
            </p:cNvSpPr>
            <p:nvPr userDrawn="1"/>
          </p:nvSpPr>
          <p:spPr bwMode="gray">
            <a:xfrm>
              <a:off x="1472" y="448"/>
              <a:ext cx="0" cy="3872"/>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0" name="Line 26"/>
            <p:cNvSpPr>
              <a:spLocks noChangeShapeType="1"/>
            </p:cNvSpPr>
            <p:nvPr userDrawn="1"/>
          </p:nvSpPr>
          <p:spPr bwMode="gray">
            <a:xfrm>
              <a:off x="1472" y="448"/>
              <a:ext cx="4288" cy="254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1" name="Line 27"/>
            <p:cNvSpPr>
              <a:spLocks noChangeShapeType="1"/>
            </p:cNvSpPr>
            <p:nvPr userDrawn="1"/>
          </p:nvSpPr>
          <p:spPr bwMode="gray">
            <a:xfrm>
              <a:off x="1472" y="448"/>
              <a:ext cx="4288" cy="2195"/>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2" name="Line 28"/>
            <p:cNvSpPr>
              <a:spLocks noChangeShapeType="1"/>
            </p:cNvSpPr>
            <p:nvPr userDrawn="1"/>
          </p:nvSpPr>
          <p:spPr bwMode="gray">
            <a:xfrm>
              <a:off x="1472" y="448"/>
              <a:ext cx="4288" cy="189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3" name="Line 29"/>
            <p:cNvSpPr>
              <a:spLocks noChangeShapeType="1"/>
            </p:cNvSpPr>
            <p:nvPr userDrawn="1"/>
          </p:nvSpPr>
          <p:spPr bwMode="gray">
            <a:xfrm>
              <a:off x="1472" y="448"/>
              <a:ext cx="4288" cy="1584"/>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4" name="Line 30"/>
            <p:cNvSpPr>
              <a:spLocks noChangeShapeType="1"/>
            </p:cNvSpPr>
            <p:nvPr userDrawn="1"/>
          </p:nvSpPr>
          <p:spPr bwMode="gray">
            <a:xfrm>
              <a:off x="1515" y="462"/>
              <a:ext cx="4245" cy="130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5" name="Line 31"/>
            <p:cNvSpPr>
              <a:spLocks noChangeShapeType="1"/>
            </p:cNvSpPr>
            <p:nvPr userDrawn="1"/>
          </p:nvSpPr>
          <p:spPr bwMode="gray">
            <a:xfrm>
              <a:off x="1472" y="448"/>
              <a:ext cx="4288" cy="10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6" name="Line 32"/>
            <p:cNvSpPr>
              <a:spLocks noChangeShapeType="1"/>
            </p:cNvSpPr>
            <p:nvPr userDrawn="1"/>
          </p:nvSpPr>
          <p:spPr bwMode="gray">
            <a:xfrm>
              <a:off x="1472" y="448"/>
              <a:ext cx="4288" cy="833"/>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7" name="Line 33"/>
            <p:cNvSpPr>
              <a:spLocks noChangeShapeType="1"/>
            </p:cNvSpPr>
            <p:nvPr userDrawn="1"/>
          </p:nvSpPr>
          <p:spPr bwMode="gray">
            <a:xfrm>
              <a:off x="1472" y="448"/>
              <a:ext cx="4288" cy="613"/>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8" name="Line 34"/>
            <p:cNvSpPr>
              <a:spLocks noChangeShapeType="1"/>
            </p:cNvSpPr>
            <p:nvPr userDrawn="1"/>
          </p:nvSpPr>
          <p:spPr bwMode="gray">
            <a:xfrm>
              <a:off x="1472" y="448"/>
              <a:ext cx="4288" cy="438"/>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59" name="Line 35"/>
            <p:cNvSpPr>
              <a:spLocks noChangeShapeType="1"/>
            </p:cNvSpPr>
            <p:nvPr userDrawn="1"/>
          </p:nvSpPr>
          <p:spPr bwMode="gray">
            <a:xfrm>
              <a:off x="1472" y="448"/>
              <a:ext cx="4288" cy="25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0" name="Line 36"/>
            <p:cNvSpPr>
              <a:spLocks noChangeShapeType="1"/>
            </p:cNvSpPr>
            <p:nvPr userDrawn="1"/>
          </p:nvSpPr>
          <p:spPr bwMode="gray">
            <a:xfrm>
              <a:off x="1472" y="448"/>
              <a:ext cx="4288" cy="13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1" name="Line 37"/>
            <p:cNvSpPr>
              <a:spLocks noChangeShapeType="1"/>
            </p:cNvSpPr>
            <p:nvPr userDrawn="1"/>
          </p:nvSpPr>
          <p:spPr bwMode="gray">
            <a:xfrm flipH="1">
              <a:off x="0" y="449"/>
              <a:ext cx="1474"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2" name="Line 38"/>
            <p:cNvSpPr>
              <a:spLocks noChangeShapeType="1"/>
            </p:cNvSpPr>
            <p:nvPr userDrawn="1"/>
          </p:nvSpPr>
          <p:spPr bwMode="gray">
            <a:xfrm flipH="1">
              <a:off x="0" y="436"/>
              <a:ext cx="1474" cy="2514"/>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3" name="Line 39"/>
            <p:cNvSpPr>
              <a:spLocks noChangeShapeType="1"/>
            </p:cNvSpPr>
            <p:nvPr userDrawn="1"/>
          </p:nvSpPr>
          <p:spPr bwMode="gray">
            <a:xfrm flipH="1">
              <a:off x="0" y="462"/>
              <a:ext cx="1461" cy="346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4" name="Line 40"/>
            <p:cNvSpPr>
              <a:spLocks noChangeShapeType="1"/>
            </p:cNvSpPr>
            <p:nvPr userDrawn="1"/>
          </p:nvSpPr>
          <p:spPr bwMode="gray">
            <a:xfrm flipH="1">
              <a:off x="249" y="463"/>
              <a:ext cx="1215" cy="38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5" name="Line 41"/>
            <p:cNvSpPr>
              <a:spLocks noChangeShapeType="1"/>
            </p:cNvSpPr>
            <p:nvPr userDrawn="1"/>
          </p:nvSpPr>
          <p:spPr bwMode="gray">
            <a:xfrm flipH="1">
              <a:off x="657" y="472"/>
              <a:ext cx="808" cy="3848"/>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6" name="Line 42"/>
            <p:cNvSpPr>
              <a:spLocks noChangeShapeType="1"/>
            </p:cNvSpPr>
            <p:nvPr userDrawn="1"/>
          </p:nvSpPr>
          <p:spPr bwMode="gray">
            <a:xfrm flipH="1">
              <a:off x="1066" y="463"/>
              <a:ext cx="404" cy="385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7" name="Line 43"/>
            <p:cNvSpPr>
              <a:spLocks noChangeShapeType="1"/>
            </p:cNvSpPr>
            <p:nvPr userDrawn="1"/>
          </p:nvSpPr>
          <p:spPr bwMode="gray">
            <a:xfrm flipH="1">
              <a:off x="0" y="436"/>
              <a:ext cx="1474" cy="1875"/>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8" name="Line 44"/>
            <p:cNvSpPr>
              <a:spLocks noChangeShapeType="1"/>
            </p:cNvSpPr>
            <p:nvPr userDrawn="1"/>
          </p:nvSpPr>
          <p:spPr bwMode="gray">
            <a:xfrm flipH="1">
              <a:off x="0" y="466"/>
              <a:ext cx="1447" cy="132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69" name="Line 45"/>
            <p:cNvSpPr>
              <a:spLocks noChangeShapeType="1"/>
            </p:cNvSpPr>
            <p:nvPr userDrawn="1"/>
          </p:nvSpPr>
          <p:spPr bwMode="gray">
            <a:xfrm flipH="1">
              <a:off x="0" y="449"/>
              <a:ext cx="1474" cy="89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0" name="Line 46"/>
            <p:cNvSpPr>
              <a:spLocks noChangeShapeType="1"/>
            </p:cNvSpPr>
            <p:nvPr userDrawn="1"/>
          </p:nvSpPr>
          <p:spPr bwMode="gray">
            <a:xfrm flipH="1">
              <a:off x="0" y="471"/>
              <a:ext cx="1435" cy="50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1" name="Line 47"/>
            <p:cNvSpPr>
              <a:spLocks noChangeShapeType="1"/>
            </p:cNvSpPr>
            <p:nvPr userDrawn="1"/>
          </p:nvSpPr>
          <p:spPr bwMode="gray">
            <a:xfrm flipH="1">
              <a:off x="0" y="463"/>
              <a:ext cx="1464" cy="206"/>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2" name="Line 48"/>
            <p:cNvSpPr>
              <a:spLocks noChangeShapeType="1"/>
            </p:cNvSpPr>
            <p:nvPr userDrawn="1"/>
          </p:nvSpPr>
          <p:spPr bwMode="gray">
            <a:xfrm flipH="1">
              <a:off x="0" y="436"/>
              <a:ext cx="1474" cy="124"/>
            </a:xfrm>
            <a:prstGeom prst="line">
              <a:avLst/>
            </a:prstGeom>
            <a:noFill/>
            <a:ln w="3175">
              <a:solidFill>
                <a:srgbClr val="FFFFFF"/>
              </a:solidFill>
              <a:round/>
              <a:headEnd type="none" w="sm" len="sm"/>
              <a:tailEnd type="none" w="sm" len="sm"/>
            </a:ln>
            <a:effectLst/>
          </p:spPr>
          <p:txBody>
            <a:bodyPr wrap="none" anchor="ctr"/>
            <a:lstStyle/>
            <a:p>
              <a:endParaRPr lang="ru-RU"/>
            </a:p>
          </p:txBody>
        </p:sp>
        <p:grpSp>
          <p:nvGrpSpPr>
            <p:cNvPr id="1073" name="Group 49"/>
            <p:cNvGrpSpPr>
              <a:grpSpLocks/>
            </p:cNvGrpSpPr>
            <p:nvPr userDrawn="1"/>
          </p:nvGrpSpPr>
          <p:grpSpPr bwMode="auto">
            <a:xfrm>
              <a:off x="0" y="2063"/>
              <a:ext cx="5760" cy="1220"/>
              <a:chOff x="235" y="2750"/>
              <a:chExt cx="5241" cy="699"/>
            </a:xfrm>
          </p:grpSpPr>
          <p:sp>
            <p:nvSpPr>
              <p:cNvPr id="1074" name="Line 50"/>
              <p:cNvSpPr>
                <a:spLocks noChangeShapeType="1"/>
              </p:cNvSpPr>
              <p:nvPr/>
            </p:nvSpPr>
            <p:spPr bwMode="gray">
              <a:xfrm>
                <a:off x="235" y="3449"/>
                <a:ext cx="5241"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5" name="Line 51"/>
              <p:cNvSpPr>
                <a:spLocks noChangeShapeType="1"/>
              </p:cNvSpPr>
              <p:nvPr/>
            </p:nvSpPr>
            <p:spPr bwMode="gray">
              <a:xfrm>
                <a:off x="235" y="3191"/>
                <a:ext cx="5241"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6" name="Line 52"/>
              <p:cNvSpPr>
                <a:spLocks noChangeShapeType="1"/>
              </p:cNvSpPr>
              <p:nvPr/>
            </p:nvSpPr>
            <p:spPr bwMode="gray">
              <a:xfrm>
                <a:off x="235" y="2958"/>
                <a:ext cx="5239"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7" name="Line 53"/>
              <p:cNvSpPr>
                <a:spLocks noChangeShapeType="1"/>
              </p:cNvSpPr>
              <p:nvPr/>
            </p:nvSpPr>
            <p:spPr bwMode="gray">
              <a:xfrm>
                <a:off x="235" y="2750"/>
                <a:ext cx="5239" cy="0"/>
              </a:xfrm>
              <a:prstGeom prst="line">
                <a:avLst/>
              </a:prstGeom>
              <a:noFill/>
              <a:ln w="3175">
                <a:solidFill>
                  <a:srgbClr val="FFFFFF"/>
                </a:solidFill>
                <a:round/>
                <a:headEnd type="none" w="sm" len="sm"/>
                <a:tailEnd type="none" w="sm" len="sm"/>
              </a:ln>
              <a:effectLst/>
            </p:spPr>
            <p:txBody>
              <a:bodyPr wrap="none" anchor="ctr"/>
              <a:lstStyle/>
              <a:p>
                <a:endParaRPr lang="ru-RU"/>
              </a:p>
            </p:txBody>
          </p:sp>
        </p:grpSp>
        <p:sp>
          <p:nvSpPr>
            <p:cNvPr id="1078" name="Line 54"/>
            <p:cNvSpPr>
              <a:spLocks noChangeShapeType="1"/>
            </p:cNvSpPr>
            <p:nvPr userDrawn="1"/>
          </p:nvSpPr>
          <p:spPr bwMode="gray">
            <a:xfrm>
              <a:off x="0" y="1753"/>
              <a:ext cx="5760"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79" name="Line 55"/>
            <p:cNvSpPr>
              <a:spLocks noChangeShapeType="1"/>
            </p:cNvSpPr>
            <p:nvPr userDrawn="1"/>
          </p:nvSpPr>
          <p:spPr bwMode="gray">
            <a:xfrm flipV="1">
              <a:off x="0" y="1455"/>
              <a:ext cx="5760" cy="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0" name="Line 56"/>
            <p:cNvSpPr>
              <a:spLocks noChangeShapeType="1"/>
            </p:cNvSpPr>
            <p:nvPr userDrawn="1"/>
          </p:nvSpPr>
          <p:spPr bwMode="gray">
            <a:xfrm>
              <a:off x="0" y="1182"/>
              <a:ext cx="5760" cy="9"/>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1" name="Line 57"/>
            <p:cNvSpPr>
              <a:spLocks noChangeShapeType="1"/>
            </p:cNvSpPr>
            <p:nvPr userDrawn="1"/>
          </p:nvSpPr>
          <p:spPr bwMode="gray">
            <a:xfrm>
              <a:off x="0" y="965"/>
              <a:ext cx="5734"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2" name="Line 58"/>
            <p:cNvSpPr>
              <a:spLocks noChangeShapeType="1"/>
            </p:cNvSpPr>
            <p:nvPr userDrawn="1"/>
          </p:nvSpPr>
          <p:spPr bwMode="gray">
            <a:xfrm flipV="1">
              <a:off x="0" y="780"/>
              <a:ext cx="5760" cy="11"/>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3" name="Line 59"/>
            <p:cNvSpPr>
              <a:spLocks noChangeShapeType="1"/>
            </p:cNvSpPr>
            <p:nvPr userDrawn="1"/>
          </p:nvSpPr>
          <p:spPr bwMode="gray">
            <a:xfrm>
              <a:off x="0" y="661"/>
              <a:ext cx="5760" cy="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4" name="Line 60"/>
            <p:cNvSpPr>
              <a:spLocks noChangeShapeType="1"/>
            </p:cNvSpPr>
            <p:nvPr userDrawn="1"/>
          </p:nvSpPr>
          <p:spPr bwMode="gray">
            <a:xfrm flipV="1">
              <a:off x="0" y="558"/>
              <a:ext cx="5760" cy="17"/>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5" name="Line 61"/>
            <p:cNvSpPr>
              <a:spLocks noChangeShapeType="1"/>
            </p:cNvSpPr>
            <p:nvPr userDrawn="1"/>
          </p:nvSpPr>
          <p:spPr bwMode="gray">
            <a:xfrm>
              <a:off x="25" y="521"/>
              <a:ext cx="5735"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6" name="Line 62"/>
            <p:cNvSpPr>
              <a:spLocks noChangeShapeType="1"/>
            </p:cNvSpPr>
            <p:nvPr userDrawn="1"/>
          </p:nvSpPr>
          <p:spPr bwMode="gray">
            <a:xfrm>
              <a:off x="0" y="482"/>
              <a:ext cx="5760" cy="0"/>
            </a:xfrm>
            <a:prstGeom prst="line">
              <a:avLst/>
            </a:prstGeom>
            <a:noFill/>
            <a:ln w="3175">
              <a:solidFill>
                <a:srgbClr val="FFFFFF"/>
              </a:solidFill>
              <a:round/>
              <a:headEnd type="none" w="sm" len="sm"/>
              <a:tailEnd type="none" w="sm" len="sm"/>
            </a:ln>
            <a:effectLst/>
          </p:spPr>
          <p:txBody>
            <a:bodyPr wrap="none" anchor="ctr"/>
            <a:lstStyle/>
            <a:p>
              <a:endParaRPr lang="ru-RU"/>
            </a:p>
          </p:txBody>
        </p:sp>
      </p:grpSp>
      <p:sp>
        <p:nvSpPr>
          <p:cNvPr id="1087" name="Line 63"/>
          <p:cNvSpPr>
            <a:spLocks noChangeShapeType="1"/>
          </p:cNvSpPr>
          <p:nvPr/>
        </p:nvSpPr>
        <p:spPr bwMode="gray">
          <a:xfrm flipH="1">
            <a:off x="-12700" y="712788"/>
            <a:ext cx="2339975"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8" name="Line 64"/>
          <p:cNvSpPr>
            <a:spLocks noChangeShapeType="1"/>
          </p:cNvSpPr>
          <p:nvPr/>
        </p:nvSpPr>
        <p:spPr bwMode="gray">
          <a:xfrm flipH="1">
            <a:off x="-12700" y="712788"/>
            <a:ext cx="2339975" cy="34925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89" name="Line 65"/>
          <p:cNvSpPr>
            <a:spLocks noChangeShapeType="1"/>
          </p:cNvSpPr>
          <p:nvPr/>
        </p:nvSpPr>
        <p:spPr bwMode="gray">
          <a:xfrm flipH="1">
            <a:off x="-12700" y="692150"/>
            <a:ext cx="2339975" cy="19685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90" name="Line 66"/>
          <p:cNvSpPr>
            <a:spLocks noChangeShapeType="1"/>
          </p:cNvSpPr>
          <p:nvPr/>
        </p:nvSpPr>
        <p:spPr bwMode="gray">
          <a:xfrm>
            <a:off x="-12700" y="765175"/>
            <a:ext cx="9144000" cy="0"/>
          </a:xfrm>
          <a:prstGeom prst="line">
            <a:avLst/>
          </a:prstGeom>
          <a:noFill/>
          <a:ln w="3175">
            <a:solidFill>
              <a:srgbClr val="FFFFFF"/>
            </a:solidFill>
            <a:round/>
            <a:headEnd type="none" w="sm" len="sm"/>
            <a:tailEnd type="none" w="sm" len="sm"/>
          </a:ln>
          <a:effectLst/>
        </p:spPr>
        <p:txBody>
          <a:bodyPr wrap="none" anchor="ctr"/>
          <a:lstStyle/>
          <a:p>
            <a:endParaRPr lang="ru-RU"/>
          </a:p>
        </p:txBody>
      </p:sp>
      <p:sp>
        <p:nvSpPr>
          <p:cNvPr id="1091" name="Freeform 67"/>
          <p:cNvSpPr>
            <a:spLocks/>
          </p:cNvSpPr>
          <p:nvPr/>
        </p:nvSpPr>
        <p:spPr bwMode="gray">
          <a:xfrm>
            <a:off x="-12700" y="0"/>
            <a:ext cx="9156700" cy="1600200"/>
          </a:xfrm>
          <a:custGeom>
            <a:avLst/>
            <a:gdLst/>
            <a:ahLst/>
            <a:cxnLst>
              <a:cxn ang="0">
                <a:pos x="0" y="0"/>
              </a:cxn>
              <a:cxn ang="0">
                <a:pos x="0" y="688"/>
              </a:cxn>
              <a:cxn ang="0">
                <a:pos x="2008" y="492"/>
              </a:cxn>
              <a:cxn ang="0">
                <a:pos x="5768" y="1008"/>
              </a:cxn>
              <a:cxn ang="0">
                <a:pos x="5768" y="0"/>
              </a:cxn>
              <a:cxn ang="0">
                <a:pos x="0" y="0"/>
              </a:cxn>
            </a:cxnLst>
            <a:rect l="0" t="0" r="r" b="b"/>
            <a:pathLst>
              <a:path w="5768" h="1008">
                <a:moveTo>
                  <a:pt x="0" y="0"/>
                </a:moveTo>
                <a:lnTo>
                  <a:pt x="0" y="688"/>
                </a:lnTo>
                <a:cubicBezTo>
                  <a:pt x="72" y="682"/>
                  <a:pt x="776" y="535"/>
                  <a:pt x="2008" y="492"/>
                </a:cubicBezTo>
                <a:cubicBezTo>
                  <a:pt x="3240" y="449"/>
                  <a:pt x="4792" y="608"/>
                  <a:pt x="5768" y="1008"/>
                </a:cubicBezTo>
                <a:lnTo>
                  <a:pt x="5768" y="0"/>
                </a:lnTo>
                <a:lnTo>
                  <a:pt x="0" y="0"/>
                </a:lnTo>
                <a:close/>
              </a:path>
            </a:pathLst>
          </a:custGeom>
          <a:gradFill rotWithShape="1">
            <a:gsLst>
              <a:gs pos="0">
                <a:schemeClr val="hlink"/>
              </a:gs>
              <a:gs pos="100000">
                <a:schemeClr val="hlink">
                  <a:gamma/>
                  <a:shade val="63529"/>
                  <a:invGamma/>
                </a:schemeClr>
              </a:gs>
            </a:gsLst>
            <a:lin ang="0" scaled="1"/>
          </a:gradFill>
          <a:ln w="9525">
            <a:noFill/>
            <a:round/>
            <a:headEnd/>
            <a:tailEnd/>
          </a:ln>
          <a:effectLst/>
        </p:spPr>
        <p:txBody>
          <a:bodyPr/>
          <a:lstStyle/>
          <a:p>
            <a:endParaRPr lang="ru-RU"/>
          </a:p>
        </p:txBody>
      </p:sp>
      <p:sp>
        <p:nvSpPr>
          <p:cNvPr id="1092" name="Freeform 68"/>
          <p:cNvSpPr>
            <a:spLocks/>
          </p:cNvSpPr>
          <p:nvPr/>
        </p:nvSpPr>
        <p:spPr bwMode="gray">
          <a:xfrm>
            <a:off x="-12700" y="-12700"/>
            <a:ext cx="9156700" cy="1354138"/>
          </a:xfrm>
          <a:custGeom>
            <a:avLst/>
            <a:gdLst/>
            <a:ahLst/>
            <a:cxnLst>
              <a:cxn ang="0">
                <a:pos x="0" y="0"/>
              </a:cxn>
              <a:cxn ang="0">
                <a:pos x="0" y="767"/>
              </a:cxn>
              <a:cxn ang="0">
                <a:pos x="2104" y="448"/>
              </a:cxn>
              <a:cxn ang="0">
                <a:pos x="5768" y="848"/>
              </a:cxn>
              <a:cxn ang="0">
                <a:pos x="5760" y="8"/>
              </a:cxn>
              <a:cxn ang="0">
                <a:pos x="0" y="0"/>
              </a:cxn>
            </a:cxnLst>
            <a:rect l="0" t="0" r="r" b="b"/>
            <a:pathLst>
              <a:path w="5768" h="848">
                <a:moveTo>
                  <a:pt x="0" y="0"/>
                </a:moveTo>
                <a:lnTo>
                  <a:pt x="0" y="767"/>
                </a:lnTo>
                <a:cubicBezTo>
                  <a:pt x="72" y="760"/>
                  <a:pt x="879" y="496"/>
                  <a:pt x="2104" y="448"/>
                </a:cubicBezTo>
                <a:cubicBezTo>
                  <a:pt x="3330" y="401"/>
                  <a:pt x="4792" y="472"/>
                  <a:pt x="5768" y="848"/>
                </a:cubicBezTo>
                <a:lnTo>
                  <a:pt x="5760" y="8"/>
                </a:lnTo>
                <a:lnTo>
                  <a:pt x="0" y="0"/>
                </a:lnTo>
                <a:close/>
              </a:path>
            </a:pathLst>
          </a:custGeom>
          <a:gradFill rotWithShape="1">
            <a:gsLst>
              <a:gs pos="0">
                <a:schemeClr val="hlink">
                  <a:gamma/>
                  <a:shade val="63529"/>
                  <a:invGamma/>
                </a:schemeClr>
              </a:gs>
              <a:gs pos="100000">
                <a:schemeClr val="hlink"/>
              </a:gs>
            </a:gsLst>
            <a:lin ang="0" scaled="1"/>
          </a:gradFill>
          <a:ln w="9525">
            <a:noFill/>
            <a:round/>
            <a:headEnd/>
            <a:tailEnd/>
          </a:ln>
          <a:effectLst/>
        </p:spPr>
        <p:txBody>
          <a:bodyPr/>
          <a:lstStyle/>
          <a:p>
            <a:endParaRPr lang="ru-RU"/>
          </a:p>
        </p:txBody>
      </p:sp>
      <p:pic>
        <p:nvPicPr>
          <p:cNvPr id="1093" name="Picture 69" descr="figure07_o copy"/>
          <p:cNvPicPr>
            <a:picLocks noChangeAspect="1" noChangeArrowheads="1"/>
          </p:cNvPicPr>
          <p:nvPr/>
        </p:nvPicPr>
        <p:blipFill>
          <a:blip r:embed="rId13"/>
          <a:srcRect/>
          <a:stretch>
            <a:fillRect/>
          </a:stretch>
        </p:blipFill>
        <p:spPr bwMode="gray">
          <a:xfrm>
            <a:off x="600075" y="115888"/>
            <a:ext cx="1079500" cy="792162"/>
          </a:xfrm>
          <a:prstGeom prst="rect">
            <a:avLst/>
          </a:prstGeom>
          <a:noFill/>
        </p:spPr>
      </p:pic>
      <p:pic>
        <p:nvPicPr>
          <p:cNvPr id="1094" name="Picture 70" descr="figure07_b"/>
          <p:cNvPicPr>
            <a:picLocks noChangeAspect="1" noChangeArrowheads="1"/>
          </p:cNvPicPr>
          <p:nvPr/>
        </p:nvPicPr>
        <p:blipFill>
          <a:blip r:embed="rId14"/>
          <a:srcRect/>
          <a:stretch>
            <a:fillRect/>
          </a:stretch>
        </p:blipFill>
        <p:spPr bwMode="gray">
          <a:xfrm>
            <a:off x="-12700" y="333375"/>
            <a:ext cx="1439863" cy="1203325"/>
          </a:xfrm>
          <a:prstGeom prst="rect">
            <a:avLst/>
          </a:prstGeom>
          <a:noFill/>
        </p:spPr>
      </p:pic>
      <p:pic>
        <p:nvPicPr>
          <p:cNvPr id="1095" name="Picture 71" descr="figure07_g"/>
          <p:cNvPicPr>
            <a:picLocks noChangeAspect="1" noChangeArrowheads="1"/>
          </p:cNvPicPr>
          <p:nvPr/>
        </p:nvPicPr>
        <p:blipFill>
          <a:blip r:embed="rId15" cstate="print"/>
          <a:srcRect/>
          <a:stretch>
            <a:fillRect/>
          </a:stretch>
        </p:blipFill>
        <p:spPr bwMode="gray">
          <a:xfrm>
            <a:off x="1174750" y="404813"/>
            <a:ext cx="649288" cy="542925"/>
          </a:xfrm>
          <a:prstGeom prst="rect">
            <a:avLst/>
          </a:prstGeom>
          <a:noFill/>
        </p:spPr>
      </p:pic>
      <p:sp>
        <p:nvSpPr>
          <p:cNvPr id="1027" name="Rectangle 3"/>
          <p:cNvSpPr>
            <a:spLocks noGrp="1" noChangeArrowheads="1"/>
          </p:cNvSpPr>
          <p:nvPr>
            <p:ph type="body" idx="1"/>
          </p:nvPr>
        </p:nvSpPr>
        <p:spPr bwMode="auto">
          <a:xfrm>
            <a:off x="776288" y="1347788"/>
            <a:ext cx="7758112" cy="4914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2937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29375"/>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2937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837765B-1415-4DE5-80AC-46AF72E3A397}" type="slidenum">
              <a:rPr lang="en-US"/>
              <a:pPr/>
              <a:t>‹#›</a:t>
            </a:fld>
            <a:endParaRPr lang="en-US"/>
          </a:p>
        </p:txBody>
      </p:sp>
      <p:sp>
        <p:nvSpPr>
          <p:cNvPr id="1026" name="Rectangle 2"/>
          <p:cNvSpPr>
            <a:spLocks noGrp="1" noChangeArrowheads="1"/>
          </p:cNvSpPr>
          <p:nvPr>
            <p:ph type="title"/>
          </p:nvPr>
        </p:nvSpPr>
        <p:spPr bwMode="white">
          <a:xfrm>
            <a:off x="1485900" y="209550"/>
            <a:ext cx="73914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3200" b="1">
          <a:solidFill>
            <a:srgbClr val="FFFFFF"/>
          </a:solidFill>
          <a:latin typeface="+mj-lt"/>
          <a:ea typeface="+mj-ea"/>
          <a:cs typeface="+mj-cs"/>
        </a:defRPr>
      </a:lvl1pPr>
      <a:lvl2pPr algn="ctr" rtl="0" eaLnBrk="1" fontAlgn="base" hangingPunct="1">
        <a:spcBef>
          <a:spcPct val="0"/>
        </a:spcBef>
        <a:spcAft>
          <a:spcPct val="0"/>
        </a:spcAft>
        <a:defRPr sz="3200" b="1">
          <a:solidFill>
            <a:srgbClr val="FFFFFF"/>
          </a:solidFill>
          <a:latin typeface="Verdana" pitchFamily="34" charset="0"/>
        </a:defRPr>
      </a:lvl2pPr>
      <a:lvl3pPr algn="ctr" rtl="0" eaLnBrk="1" fontAlgn="base" hangingPunct="1">
        <a:spcBef>
          <a:spcPct val="0"/>
        </a:spcBef>
        <a:spcAft>
          <a:spcPct val="0"/>
        </a:spcAft>
        <a:defRPr sz="3200" b="1">
          <a:solidFill>
            <a:srgbClr val="FFFFFF"/>
          </a:solidFill>
          <a:latin typeface="Verdana" pitchFamily="34" charset="0"/>
        </a:defRPr>
      </a:lvl3pPr>
      <a:lvl4pPr algn="ctr" rtl="0" eaLnBrk="1" fontAlgn="base" hangingPunct="1">
        <a:spcBef>
          <a:spcPct val="0"/>
        </a:spcBef>
        <a:spcAft>
          <a:spcPct val="0"/>
        </a:spcAft>
        <a:defRPr sz="3200" b="1">
          <a:solidFill>
            <a:srgbClr val="FFFFFF"/>
          </a:solidFill>
          <a:latin typeface="Verdana" pitchFamily="34" charset="0"/>
        </a:defRPr>
      </a:lvl4pPr>
      <a:lvl5pPr algn="ctr" rtl="0" eaLnBrk="1" fontAlgn="base" hangingPunct="1">
        <a:spcBef>
          <a:spcPct val="0"/>
        </a:spcBef>
        <a:spcAft>
          <a:spcPct val="0"/>
        </a:spcAft>
        <a:defRPr sz="3200" b="1">
          <a:solidFill>
            <a:srgbClr val="FFFFFF"/>
          </a:solidFill>
          <a:latin typeface="Verdana" pitchFamily="34" charset="0"/>
        </a:defRPr>
      </a:lvl5pPr>
      <a:lvl6pPr marL="457200" algn="ctr" rtl="0" eaLnBrk="1" fontAlgn="base" hangingPunct="1">
        <a:spcBef>
          <a:spcPct val="0"/>
        </a:spcBef>
        <a:spcAft>
          <a:spcPct val="0"/>
        </a:spcAft>
        <a:defRPr sz="3200" b="1">
          <a:solidFill>
            <a:srgbClr val="FFFFFF"/>
          </a:solidFill>
          <a:latin typeface="Verdana" pitchFamily="34" charset="0"/>
        </a:defRPr>
      </a:lvl6pPr>
      <a:lvl7pPr marL="914400" algn="ctr" rtl="0" eaLnBrk="1" fontAlgn="base" hangingPunct="1">
        <a:spcBef>
          <a:spcPct val="0"/>
        </a:spcBef>
        <a:spcAft>
          <a:spcPct val="0"/>
        </a:spcAft>
        <a:defRPr sz="3200" b="1">
          <a:solidFill>
            <a:srgbClr val="FFFFFF"/>
          </a:solidFill>
          <a:latin typeface="Verdana" pitchFamily="34" charset="0"/>
        </a:defRPr>
      </a:lvl7pPr>
      <a:lvl8pPr marL="1371600" algn="ctr" rtl="0" eaLnBrk="1" fontAlgn="base" hangingPunct="1">
        <a:spcBef>
          <a:spcPct val="0"/>
        </a:spcBef>
        <a:spcAft>
          <a:spcPct val="0"/>
        </a:spcAft>
        <a:defRPr sz="3200" b="1">
          <a:solidFill>
            <a:srgbClr val="FFFFFF"/>
          </a:solidFill>
          <a:latin typeface="Verdana" pitchFamily="34" charset="0"/>
        </a:defRPr>
      </a:lvl8pPr>
      <a:lvl9pPr marL="1828800" algn="ctr" rtl="0" eaLnBrk="1" fontAlgn="base" hangingPunct="1">
        <a:spcBef>
          <a:spcPct val="0"/>
        </a:spcBef>
        <a:spcAft>
          <a:spcPct val="0"/>
        </a:spcAft>
        <a:defRPr sz="3200" b="1">
          <a:solidFill>
            <a:srgbClr val="FFFFFF"/>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hyperlink" Target="mailto:vildanova.i@bk.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ctrTitle"/>
          </p:nvPr>
        </p:nvSpPr>
        <p:spPr>
          <a:xfrm>
            <a:off x="395536" y="2204864"/>
            <a:ext cx="8424936" cy="1363216"/>
          </a:xfrm>
        </p:spPr>
        <p:txBody>
          <a:bodyPr/>
          <a:lstStyle/>
          <a:p>
            <a:r>
              <a:rPr lang="ru-RU" altLang="ru-RU" sz="2000" dirty="0" smtClean="0">
                <a:solidFill>
                  <a:srgbClr val="060A07"/>
                </a:solidFill>
              </a:rPr>
              <a:t>                    Сфотографировать  </a:t>
            </a:r>
            <a:r>
              <a:rPr lang="ru-RU" altLang="ru-RU" sz="2000" dirty="0">
                <a:solidFill>
                  <a:srgbClr val="060A07"/>
                </a:solidFill>
              </a:rPr>
              <a:t>выполненные задания и отправить  на  </a:t>
            </a:r>
            <a:r>
              <a:rPr lang="en-US" altLang="ru-RU" sz="2000" u="sng" dirty="0" err="1">
                <a:solidFill>
                  <a:srgbClr val="060A07"/>
                </a:solidFill>
                <a:hlinkClick r:id="rId4"/>
              </a:rPr>
              <a:t>vildanova</a:t>
            </a:r>
            <a:r>
              <a:rPr lang="ru-RU" altLang="ru-RU" sz="2000" u="sng" dirty="0">
                <a:solidFill>
                  <a:srgbClr val="060A07"/>
                </a:solidFill>
                <a:hlinkClick r:id="rId4"/>
              </a:rPr>
              <a:t>.</a:t>
            </a:r>
            <a:r>
              <a:rPr lang="en-US" altLang="ru-RU" sz="2000" u="sng" dirty="0" err="1">
                <a:solidFill>
                  <a:srgbClr val="060A07"/>
                </a:solidFill>
                <a:hlinkClick r:id="rId4"/>
              </a:rPr>
              <a:t>i</a:t>
            </a:r>
            <a:r>
              <a:rPr lang="ru-RU" altLang="ru-RU" sz="2000" u="sng" dirty="0">
                <a:solidFill>
                  <a:srgbClr val="060A07"/>
                </a:solidFill>
                <a:hlinkClick r:id="rId4"/>
              </a:rPr>
              <a:t>@</a:t>
            </a:r>
            <a:r>
              <a:rPr lang="en-US" altLang="ru-RU" sz="2000" u="sng" dirty="0" err="1">
                <a:solidFill>
                  <a:srgbClr val="060A07"/>
                </a:solidFill>
                <a:hlinkClick r:id="rId4"/>
              </a:rPr>
              <a:t>bk</a:t>
            </a:r>
            <a:r>
              <a:rPr lang="ru-RU" altLang="ru-RU" sz="2000" u="sng" dirty="0">
                <a:solidFill>
                  <a:srgbClr val="060A07"/>
                </a:solidFill>
                <a:hlinkClick r:id="rId4"/>
              </a:rPr>
              <a:t>.</a:t>
            </a:r>
            <a:r>
              <a:rPr lang="en-US" altLang="ru-RU" sz="2000" u="sng" dirty="0" err="1">
                <a:solidFill>
                  <a:srgbClr val="060A07"/>
                </a:solidFill>
                <a:hlinkClick r:id="rId4"/>
              </a:rPr>
              <a:t>ru</a:t>
            </a:r>
            <a:r>
              <a:rPr lang="ru-RU" altLang="ru-RU" sz="2000" dirty="0">
                <a:solidFill>
                  <a:srgbClr val="060A07"/>
                </a:solidFill>
              </a:rPr>
              <a:t/>
            </a:r>
            <a:br>
              <a:rPr lang="ru-RU" altLang="ru-RU" sz="2000" dirty="0">
                <a:solidFill>
                  <a:srgbClr val="060A07"/>
                </a:solidFill>
              </a:rPr>
            </a:br>
            <a:r>
              <a:rPr lang="ru-RU" altLang="ru-RU" sz="2000" dirty="0">
                <a:solidFill>
                  <a:srgbClr val="060A07"/>
                </a:solidFill>
              </a:rPr>
              <a:t>Срок:   </a:t>
            </a:r>
            <a:r>
              <a:rPr lang="ru-RU" altLang="ru-RU" sz="2000" dirty="0" smtClean="0">
                <a:solidFill>
                  <a:srgbClr val="060A07"/>
                </a:solidFill>
              </a:rPr>
              <a:t>15.05.20  </a:t>
            </a:r>
            <a:r>
              <a:rPr lang="ru-RU" altLang="ru-RU" sz="2000" dirty="0">
                <a:solidFill>
                  <a:srgbClr val="060A07"/>
                </a:solidFill>
              </a:rPr>
              <a:t>до </a:t>
            </a:r>
            <a:r>
              <a:rPr lang="ru-RU" altLang="ru-RU" sz="2000" u="sng" dirty="0">
                <a:solidFill>
                  <a:srgbClr val="060A07"/>
                </a:solidFill>
              </a:rPr>
              <a:t>16.00</a:t>
            </a:r>
            <a:br>
              <a:rPr lang="ru-RU" altLang="ru-RU" sz="2000" u="sng" dirty="0">
                <a:solidFill>
                  <a:srgbClr val="060A07"/>
                </a:solidFill>
              </a:rPr>
            </a:br>
            <a:r>
              <a:rPr lang="ru-RU" altLang="ru-RU" sz="2000" u="sng" dirty="0">
                <a:solidFill>
                  <a:srgbClr val="060A07"/>
                </a:solidFill>
              </a:rPr>
              <a:t/>
            </a:r>
            <a:br>
              <a:rPr lang="ru-RU" altLang="ru-RU" sz="2000" u="sng" dirty="0">
                <a:solidFill>
                  <a:srgbClr val="060A07"/>
                </a:solidFill>
              </a:rPr>
            </a:br>
            <a:r>
              <a:rPr lang="ru-RU" altLang="ru-RU" sz="2400" u="sng" dirty="0"/>
              <a:t>Класс</a:t>
            </a:r>
            <a:r>
              <a:rPr lang="ru-RU" altLang="ru-RU" sz="2400" dirty="0"/>
              <a:t>: 6</a:t>
            </a:r>
            <a:br>
              <a:rPr lang="ru-RU" altLang="ru-RU" sz="2400" dirty="0"/>
            </a:br>
            <a:r>
              <a:rPr lang="ru-RU" altLang="ru-RU" sz="2000" u="sng" dirty="0"/>
              <a:t>Предмет: </a:t>
            </a:r>
            <a:r>
              <a:rPr lang="ru-RU" altLang="ru-RU" sz="2000" dirty="0"/>
              <a:t>МАТЕМАТИКА</a:t>
            </a:r>
            <a:br>
              <a:rPr lang="ru-RU" altLang="ru-RU" sz="2000" dirty="0"/>
            </a:br>
            <a:r>
              <a:rPr lang="ru-RU" altLang="ru-RU" sz="2000" u="sng" dirty="0"/>
              <a:t/>
            </a:r>
            <a:br>
              <a:rPr lang="ru-RU" altLang="ru-RU" sz="2000" u="sng" dirty="0"/>
            </a:br>
            <a:r>
              <a:rPr lang="ru-RU" altLang="ru-RU" sz="2000" u="sng" dirty="0"/>
              <a:t>Тема: Из истории  </a:t>
            </a:r>
            <a:r>
              <a:rPr lang="ru-RU" altLang="ru-RU" sz="2000" u="sng" dirty="0" smtClean="0"/>
              <a:t>математики. Великие математики</a:t>
            </a:r>
            <a:r>
              <a:rPr lang="ru-RU" altLang="ru-RU" sz="2000" dirty="0"/>
              <a:t/>
            </a:r>
            <a:br>
              <a:rPr lang="ru-RU" altLang="ru-RU" sz="2000" dirty="0"/>
            </a:br>
            <a:r>
              <a:rPr lang="ru-RU" altLang="ru-RU" sz="2000" dirty="0"/>
              <a:t/>
            </a:r>
            <a:br>
              <a:rPr lang="ru-RU" altLang="ru-RU" sz="2000" dirty="0"/>
            </a:br>
            <a:r>
              <a:rPr lang="ru-RU" altLang="ru-RU" sz="2000" dirty="0"/>
              <a:t>1.Изучите  информацию из презентации.</a:t>
            </a:r>
            <a:br>
              <a:rPr lang="ru-RU" altLang="ru-RU" sz="2000" dirty="0"/>
            </a:br>
            <a:r>
              <a:rPr lang="ru-RU" altLang="ru-RU" sz="2000" dirty="0"/>
              <a:t>2.Ответьте на вопросы из  2го слайда, ответы запишите в тетради.</a:t>
            </a:r>
            <a:br>
              <a:rPr lang="ru-RU" altLang="ru-RU" sz="2000" dirty="0"/>
            </a:br>
            <a:endParaRPr lang="ru-RU" sz="2000" dirty="0"/>
          </a:p>
        </p:txBody>
      </p:sp>
      <p:sp>
        <p:nvSpPr>
          <p:cNvPr id="2" name="Подзаголовок 1"/>
          <p:cNvSpPr>
            <a:spLocks noGrp="1"/>
          </p:cNvSpPr>
          <p:nvPr>
            <p:ph type="subTitle" idx="1"/>
          </p:nvPr>
        </p:nvSpPr>
        <p:spPr/>
        <p:txBody>
          <a:bodyPr/>
          <a:lstStyle/>
          <a:p>
            <a:r>
              <a:rPr lang="ru-RU" altLang="ru-RU" sz="1800" dirty="0">
                <a:solidFill>
                  <a:schemeClr val="bg1">
                    <a:lumMod val="10000"/>
                  </a:schemeClr>
                </a:solidFill>
              </a:rPr>
              <a:t>Поставьте  в известность учителя, о том что вы находитесь на уроке </a:t>
            </a:r>
            <a:r>
              <a:rPr lang="tt-RU" altLang="ru-RU" sz="1800" dirty="0">
                <a:solidFill>
                  <a:schemeClr val="bg1">
                    <a:lumMod val="10000"/>
                  </a:schemeClr>
                </a:solidFill>
              </a:rPr>
              <a:t>отпр  + </a:t>
            </a:r>
            <a:r>
              <a:rPr lang="ru-RU" altLang="ru-RU" sz="1800" dirty="0">
                <a:solidFill>
                  <a:schemeClr val="bg1">
                    <a:lumMod val="10000"/>
                  </a:schemeClr>
                </a:solidFill>
              </a:rPr>
              <a:t>на номер </a:t>
            </a:r>
            <a:r>
              <a:rPr lang="ru-RU" altLang="ru-RU" sz="1800" dirty="0" err="1">
                <a:solidFill>
                  <a:schemeClr val="bg1">
                    <a:lumMod val="10000"/>
                  </a:schemeClr>
                </a:solidFill>
              </a:rPr>
              <a:t>WhatsApp</a:t>
            </a:r>
            <a:r>
              <a:rPr lang="ru-RU" altLang="ru-RU" sz="1800" dirty="0">
                <a:solidFill>
                  <a:schemeClr val="bg1">
                    <a:lumMod val="10000"/>
                  </a:schemeClr>
                </a:solidFill>
              </a:rPr>
              <a:t>  89393763080.</a:t>
            </a:r>
            <a:endParaRPr lang="ru-RU" sz="1800" dirty="0">
              <a:solidFill>
                <a:schemeClr val="bg1">
                  <a:lumMod val="10000"/>
                </a:schemeClr>
              </a:solidFill>
            </a:endParaRPr>
          </a:p>
          <a:p>
            <a:endParaRPr lang="ru-RU" sz="1800" dirty="0"/>
          </a:p>
        </p:txBody>
      </p:sp>
    </p:spTree>
    <p:custDataLst>
      <p:tags r:id="rId1"/>
    </p:custDataLst>
  </p:cSld>
  <p:clrMapOvr>
    <a:masterClrMapping/>
  </p:clrMapOvr>
  <p:transition advTm="5578">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6"/>
                                        </p:tgtEl>
                                        <p:attrNameLst>
                                          <p:attrName>style.visibility</p:attrName>
                                        </p:attrNameLst>
                                      </p:cBhvr>
                                      <p:to>
                                        <p:strVal val="visible"/>
                                      </p:to>
                                    </p:set>
                                    <p:anim calcmode="lin" valueType="num">
                                      <p:cBhvr additive="base">
                                        <p:cTn id="7" dur="500" fill="hold"/>
                                        <p:tgtEl>
                                          <p:spTgt spid="2056"/>
                                        </p:tgtEl>
                                        <p:attrNameLst>
                                          <p:attrName>ppt_x</p:attrName>
                                        </p:attrNameLst>
                                      </p:cBhvr>
                                      <p:tavLst>
                                        <p:tav tm="0">
                                          <p:val>
                                            <p:strVal val="#ppt_x"/>
                                          </p:val>
                                        </p:tav>
                                        <p:tav tm="100000">
                                          <p:val>
                                            <p:strVal val="#ppt_x"/>
                                          </p:val>
                                        </p:tav>
                                      </p:tavLst>
                                    </p:anim>
                                    <p:anim calcmode="lin" valueType="num">
                                      <p:cBhvr additive="base">
                                        <p:cTn id="8"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30051" name="Rectangle 3"/>
          <p:cNvSpPr>
            <a:spLocks noGrp="1" noChangeArrowheads="1"/>
          </p:cNvSpPr>
          <p:nvPr>
            <p:ph type="title"/>
          </p:nvPr>
        </p:nvSpPr>
        <p:spPr>
          <a:xfrm>
            <a:off x="1643042" y="714356"/>
            <a:ext cx="7105671" cy="1000132"/>
          </a:xfrm>
        </p:spPr>
        <p:txBody>
          <a:bodyPr/>
          <a:lstStyle/>
          <a:p>
            <a:pPr algn="l"/>
            <a:r>
              <a:rPr lang="ru-RU" sz="2800" b="0" dirty="0" smtClean="0">
                <a:solidFill>
                  <a:schemeClr val="tx2">
                    <a:lumMod val="40000"/>
                    <a:lumOff val="60000"/>
                  </a:schemeClr>
                </a:solidFill>
              </a:rPr>
              <a:t>К</a:t>
            </a:r>
            <a:r>
              <a:rPr lang="ru-RU" sz="2400" b="0" dirty="0" smtClean="0">
                <a:solidFill>
                  <a:schemeClr val="tx2">
                    <a:lumMod val="40000"/>
                    <a:lumOff val="60000"/>
                  </a:schemeClr>
                </a:solidFill>
              </a:rPr>
              <a:t>ОВАЛЕВСКАЯ Софья Васильевна</a:t>
            </a:r>
            <a:endParaRPr lang="ru-RU" sz="2400" b="0" dirty="0">
              <a:solidFill>
                <a:schemeClr val="tx2">
                  <a:lumMod val="40000"/>
                  <a:lumOff val="60000"/>
                </a:schemeClr>
              </a:solidFill>
            </a:endParaRPr>
          </a:p>
        </p:txBody>
      </p:sp>
      <p:sp>
        <p:nvSpPr>
          <p:cNvPr id="130052" name="Rectangle 4"/>
          <p:cNvSpPr>
            <a:spLocks noGrp="1" noChangeArrowheads="1"/>
          </p:cNvSpPr>
          <p:nvPr>
            <p:ph type="body" idx="1"/>
          </p:nvPr>
        </p:nvSpPr>
        <p:spPr>
          <a:xfrm>
            <a:off x="395288" y="1773238"/>
            <a:ext cx="8353425" cy="4824412"/>
          </a:xfrm>
        </p:spPr>
        <p:txBody>
          <a:bodyPr/>
          <a:lstStyle/>
          <a:p>
            <a:pPr algn="just"/>
            <a:r>
              <a:rPr lang="ru-RU" sz="1600" dirty="0" smtClean="0"/>
              <a:t>КОВАЛЕВСКАЯ Софья Васильевна (1850 - 1891) - русский математик, писательница, первая русская женщина-профессор. Основные научные труды посвящены математическому анализу, механике и астрономии. В 1888 году Парижская академия наук присуждала премию за лучшую научную работу, посвященную движению твердого тела, имеющего одну неподвижную точку. Эту задачу называли также задачей о движении волчка - ведь все точки быстро вращающегося волчка находятся в движении, за исключением конца острия, которым волчок касается пола. Волчки привлекали к себе внимание не только детей, но и солидных ученых - слишком удивительны были свойства вращающихся тел. Изучив присланные рукописи, жюри признало лучшей работу под девизом: "Говори, что знаешь, делай, что должен, будь, чему быть". В ней содержалось решение задачи о движении несимметричного волчка. Автор работы проявил не только большой математический талант, но и незаурядную эрудицию: в работе были использованы самые новейшие достижения математики того времени. Когда вскрыли конверт с именем автора, неожиданно оказалось, что самую лучшую работу написала единственная женщина, занимавшая в то время должности профессора математики, - Софья Васильевна Ковалевская.</a:t>
            </a:r>
          </a:p>
          <a:p>
            <a:pPr algn="just">
              <a:buNone/>
            </a:pPr>
            <a:endParaRPr lang="ru-RU" sz="1600" dirty="0"/>
          </a:p>
        </p:txBody>
      </p:sp>
      <p:pic>
        <p:nvPicPr>
          <p:cNvPr id="5" name="Picture 4" descr="kovalevskaya"/>
          <p:cNvPicPr>
            <a:picLocks noChangeAspect="1" noChangeArrowheads="1"/>
          </p:cNvPicPr>
          <p:nvPr/>
        </p:nvPicPr>
        <p:blipFill>
          <a:blip r:embed="rId2"/>
          <a:srcRect/>
          <a:stretch>
            <a:fillRect/>
          </a:stretch>
        </p:blipFill>
        <p:spPr bwMode="auto">
          <a:xfrm>
            <a:off x="8191500" y="0"/>
            <a:ext cx="952500" cy="1524000"/>
          </a:xfrm>
          <a:prstGeom prst="rect">
            <a:avLst/>
          </a:prstGeom>
          <a:noFill/>
        </p:spPr>
      </p:pic>
    </p:spTree>
  </p:cSld>
  <p:clrMapOvr>
    <a:masterClrMapping/>
  </p:clrMapOvr>
  <p:transition advTm="54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9" y="1916832"/>
            <a:ext cx="8352928" cy="3508653"/>
          </a:xfrm>
          <a:prstGeom prst="rect">
            <a:avLst/>
          </a:prstGeom>
          <a:noFill/>
        </p:spPr>
        <p:txBody>
          <a:bodyPr wrap="square" rtlCol="0">
            <a:spAutoFit/>
          </a:bodyPr>
          <a:lstStyle/>
          <a:p>
            <a:r>
              <a:rPr lang="ru-RU" sz="2400" dirty="0" smtClean="0"/>
              <a:t>Вопросы:</a:t>
            </a:r>
          </a:p>
          <a:p>
            <a:pPr marL="342900" indent="-342900">
              <a:buAutoNum type="arabicPeriod"/>
            </a:pPr>
            <a:r>
              <a:rPr lang="ru-RU" dirty="0" smtClean="0"/>
              <a:t>Кто написал  </a:t>
            </a:r>
            <a:r>
              <a:rPr lang="ru-RU" dirty="0"/>
              <a:t>тринадцать книг «</a:t>
            </a:r>
            <a:r>
              <a:rPr lang="ru-RU" dirty="0" smtClean="0"/>
              <a:t>Начал»?</a:t>
            </a:r>
          </a:p>
          <a:p>
            <a:pPr marL="342900" indent="-342900">
              <a:buAutoNum type="arabicPeriod"/>
            </a:pPr>
            <a:r>
              <a:rPr lang="ru-RU" dirty="0" smtClean="0"/>
              <a:t>"</a:t>
            </a:r>
            <a:r>
              <a:rPr lang="ru-RU" dirty="0"/>
              <a:t>Дайте мне точку опоры, - говорил </a:t>
            </a:r>
            <a:r>
              <a:rPr lang="ru-RU" dirty="0" smtClean="0"/>
              <a:t>…… </a:t>
            </a:r>
            <a:r>
              <a:rPr lang="ru-RU" dirty="0"/>
              <a:t>- и я сдвину </a:t>
            </a:r>
            <a:r>
              <a:rPr lang="ru-RU" dirty="0" smtClean="0"/>
              <a:t>Землю». Кто это сказал?</a:t>
            </a:r>
          </a:p>
          <a:p>
            <a:pPr marL="342900" indent="-342900">
              <a:buAutoNum type="arabicPeriod"/>
            </a:pPr>
            <a:r>
              <a:rPr lang="ru-RU" dirty="0"/>
              <a:t>У него сложились те идеи, которые привели его к созданию дифференциального и интегрального исчислений, к изобретению зеркального </a:t>
            </a:r>
            <a:r>
              <a:rPr lang="ru-RU" dirty="0" smtClean="0"/>
              <a:t>телескопа. О ком идет речь?</a:t>
            </a:r>
          </a:p>
          <a:p>
            <a:pPr marL="342900" indent="-342900">
              <a:buAutoNum type="arabicPeriod"/>
            </a:pPr>
            <a:r>
              <a:rPr lang="ru-RU" dirty="0" smtClean="0"/>
              <a:t>Создатель </a:t>
            </a:r>
            <a:r>
              <a:rPr lang="ru-RU" dirty="0"/>
              <a:t>неевклидовой </a:t>
            </a:r>
            <a:r>
              <a:rPr lang="ru-RU" dirty="0" smtClean="0"/>
              <a:t>геометрии?</a:t>
            </a:r>
          </a:p>
          <a:p>
            <a:pPr marL="342900" indent="-342900">
              <a:buAutoNum type="arabicPeriod"/>
            </a:pPr>
            <a:r>
              <a:rPr lang="ru-RU" dirty="0" smtClean="0"/>
              <a:t>Русский </a:t>
            </a:r>
            <a:r>
              <a:rPr lang="ru-RU" dirty="0"/>
              <a:t>математик, писательница, первая русская женщина-профессор. Основные научные труды посвящены математическому анализу, механике и </a:t>
            </a:r>
            <a:r>
              <a:rPr lang="ru-RU" dirty="0" smtClean="0"/>
              <a:t>астрономии. О ком идёт речь?</a:t>
            </a:r>
          </a:p>
          <a:p>
            <a:pPr marL="342900" indent="-342900">
              <a:buAutoNum type="arabicPeriod"/>
            </a:pPr>
            <a:endParaRPr lang="ru-RU" dirty="0"/>
          </a:p>
        </p:txBody>
      </p:sp>
    </p:spTree>
    <p:extLst>
      <p:ext uri="{BB962C8B-B14F-4D97-AF65-F5344CB8AC3E}">
        <p14:creationId xmlns:p14="http://schemas.microsoft.com/office/powerpoint/2010/main" val="1136611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9" name="Text Box 31"/>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89122" name="Rectangle 34"/>
          <p:cNvSpPr>
            <a:spLocks noGrp="1" noChangeArrowheads="1"/>
          </p:cNvSpPr>
          <p:nvPr>
            <p:ph type="title"/>
          </p:nvPr>
        </p:nvSpPr>
        <p:spPr>
          <a:xfrm>
            <a:off x="1979613" y="642919"/>
            <a:ext cx="6769100" cy="857256"/>
          </a:xfrm>
        </p:spPr>
        <p:txBody>
          <a:bodyPr/>
          <a:lstStyle/>
          <a:p>
            <a:pPr algn="l"/>
            <a:r>
              <a:rPr lang="ru-RU" sz="2800" b="0" dirty="0" smtClean="0">
                <a:solidFill>
                  <a:schemeClr val="tx2">
                    <a:lumMod val="40000"/>
                    <a:lumOff val="60000"/>
                  </a:schemeClr>
                </a:solidFill>
              </a:rPr>
              <a:t>Евклид</a:t>
            </a:r>
            <a:endParaRPr lang="ru-RU" sz="2800" b="0" dirty="0">
              <a:solidFill>
                <a:schemeClr val="tx2">
                  <a:lumMod val="40000"/>
                  <a:lumOff val="60000"/>
                </a:schemeClr>
              </a:solidFill>
            </a:endParaRPr>
          </a:p>
        </p:txBody>
      </p:sp>
      <p:sp>
        <p:nvSpPr>
          <p:cNvPr id="89123" name="Rectangle 35"/>
          <p:cNvSpPr>
            <a:spLocks noGrp="1" noChangeArrowheads="1"/>
          </p:cNvSpPr>
          <p:nvPr>
            <p:ph type="body" idx="1"/>
          </p:nvPr>
        </p:nvSpPr>
        <p:spPr>
          <a:xfrm>
            <a:off x="395288" y="1773238"/>
            <a:ext cx="8353425" cy="4824412"/>
          </a:xfrm>
        </p:spPr>
        <p:txBody>
          <a:bodyPr/>
          <a:lstStyle/>
          <a:p>
            <a:pPr algn="just"/>
            <a:r>
              <a:rPr lang="ru-RU" sz="1800" dirty="0" smtClean="0"/>
              <a:t>Евклид (3 век до н. э.) - древнегреческий математик. Вероятно, он жил во времена первого Птолемея, которому, согласно преданию, он заявил, что в геометрии нет «царской дороги». Его наиболее знаменитое и наиболее выдающееся произведение — тринадцать книг «Начал». Среди последних так называемые«Данные», содержащие то, что мы назвали бы приложениями алгебры к геометрии. Это первые математические труды, которые дошли до нас от древних греков полностью. Эта книга, была основной при изучении геометрии. Геометрия Евклида-геометрия, систематическое построение которой было впервые дано Евклидом. Системы аксиом геометрии Евклида опираются на следующие основные понятия: точка, прямая, плоскость, движение. Евклидово пространство (в математике) - пространство, свойство которого описывается аксиомами геометрии Евклида.</a:t>
            </a:r>
          </a:p>
          <a:p>
            <a:endParaRPr lang="ru-RU" sz="1600" dirty="0"/>
          </a:p>
        </p:txBody>
      </p:sp>
      <p:pic>
        <p:nvPicPr>
          <p:cNvPr id="8" name="Picture 5" descr="evklid2"/>
          <p:cNvPicPr>
            <a:picLocks noChangeAspect="1" noChangeArrowheads="1"/>
          </p:cNvPicPr>
          <p:nvPr/>
        </p:nvPicPr>
        <p:blipFill>
          <a:blip r:embed="rId2"/>
          <a:srcRect/>
          <a:stretch>
            <a:fillRect/>
          </a:stretch>
        </p:blipFill>
        <p:spPr bwMode="auto">
          <a:xfrm>
            <a:off x="7962900" y="0"/>
            <a:ext cx="1181100" cy="1866900"/>
          </a:xfrm>
          <a:prstGeom prst="rect">
            <a:avLst/>
          </a:prstGeom>
          <a:noFill/>
        </p:spPr>
      </p:pic>
    </p:spTree>
  </p:cSld>
  <p:clrMapOvr>
    <a:masterClrMapping/>
  </p:clrMapOvr>
  <p:transition advTm="531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3907" name="Rectangle 3"/>
          <p:cNvSpPr>
            <a:spLocks noGrp="1" noChangeArrowheads="1"/>
          </p:cNvSpPr>
          <p:nvPr>
            <p:ph type="title"/>
          </p:nvPr>
        </p:nvSpPr>
        <p:spPr>
          <a:xfrm>
            <a:off x="1979613" y="571480"/>
            <a:ext cx="6769100" cy="1143008"/>
          </a:xfrm>
        </p:spPr>
        <p:txBody>
          <a:bodyPr/>
          <a:lstStyle/>
          <a:p>
            <a:pPr algn="l"/>
            <a:r>
              <a:rPr kumimoji="0" lang="ru-RU" sz="2800" b="0" i="0" u="none" strike="noStrike" kern="0" cap="none" spc="0" normalizeH="0" baseline="0" noProof="0" dirty="0" smtClean="0">
                <a:ln>
                  <a:noFill/>
                </a:ln>
                <a:solidFill>
                  <a:schemeClr val="tx2">
                    <a:lumMod val="40000"/>
                    <a:lumOff val="60000"/>
                  </a:schemeClr>
                </a:solidFill>
                <a:effectLst/>
                <a:uLnTx/>
                <a:uFillTx/>
                <a:ea typeface="+mj-ea"/>
                <a:cs typeface="+mj-cs"/>
              </a:rPr>
              <a:t>Пифагор</a:t>
            </a:r>
            <a:endParaRPr lang="ru-RU" sz="2800" dirty="0">
              <a:solidFill>
                <a:schemeClr val="tx2">
                  <a:lumMod val="40000"/>
                  <a:lumOff val="60000"/>
                </a:schemeClr>
              </a:solidFill>
            </a:endParaRPr>
          </a:p>
        </p:txBody>
      </p:sp>
      <p:sp>
        <p:nvSpPr>
          <p:cNvPr id="123908" name="Rectangle 4"/>
          <p:cNvSpPr>
            <a:spLocks noGrp="1" noChangeArrowheads="1"/>
          </p:cNvSpPr>
          <p:nvPr>
            <p:ph type="body" idx="1"/>
          </p:nvPr>
        </p:nvSpPr>
        <p:spPr>
          <a:xfrm>
            <a:off x="395288" y="1773238"/>
            <a:ext cx="8353425" cy="4824412"/>
          </a:xfrm>
        </p:spPr>
        <p:txBody>
          <a:bodyPr/>
          <a:lstStyle/>
          <a:p>
            <a:pPr algn="just"/>
            <a:r>
              <a:rPr lang="ru-RU" sz="1600" dirty="0" smtClean="0"/>
              <a:t>Пифагор (около 580 г.-500 г. до н.э.) - древнегреческий математик. Он стоял у истока греческой науки, был вынужден заниматься всем сразу: арифметикой и геометрией, астрономией и музыкой. Его целью было разобраться в строении Вселенной и человеческого общества (от движения звезд до политической борьбы). Он первый заметил, что сила и единство науки основаны на работе с идеальными объектами. Например, прямая линия - это не тетива натянутого лука и не луч света: ведь они имеют небольшую толщину, а линия толщины не имеет. </a:t>
            </a:r>
            <a:r>
              <a:rPr lang="ru-RU" sz="1600" b="1" dirty="0" smtClean="0"/>
              <a:t>«Числа правят миром через свойства геометрических фигур».</a:t>
            </a:r>
            <a:r>
              <a:rPr lang="ru-RU" sz="1600" dirty="0" smtClean="0"/>
              <a:t>Теорема Пифагора одна из основополагающих теорем евклидовой геометрии: в прямоугольном треугольнике квадрат гипотенузы равен сумме квадратов катетов. Пифагоровы штаны - шуточное название теоремы Пифагора, возникшее в силу того, что раньше эта теорема доказывалась через доказательство равенства суммы площадей квадратов, построенных на катетах прямоугольного треугольника, площади квадрата, построенного на гипотенузе этого треугольника. Эти квадраты напоминали школьникам покрой мужских штанов, что породило следующее стихотворение: "Пифагоровы штаны - на все стороны равны".</a:t>
            </a:r>
          </a:p>
          <a:p>
            <a:endParaRPr lang="ru-RU" sz="1400" dirty="0"/>
          </a:p>
        </p:txBody>
      </p:sp>
      <p:pic>
        <p:nvPicPr>
          <p:cNvPr id="7" name="Picture 4" descr="pifagor1"/>
          <p:cNvPicPr>
            <a:picLocks noChangeAspect="1" noChangeArrowheads="1"/>
          </p:cNvPicPr>
          <p:nvPr/>
        </p:nvPicPr>
        <p:blipFill>
          <a:blip r:embed="rId2"/>
          <a:srcRect/>
          <a:stretch>
            <a:fillRect/>
          </a:stretch>
        </p:blipFill>
        <p:spPr bwMode="auto">
          <a:xfrm>
            <a:off x="7962900" y="0"/>
            <a:ext cx="1181100" cy="1438275"/>
          </a:xfrm>
          <a:prstGeom prst="rect">
            <a:avLst/>
          </a:prstGeom>
          <a:noFill/>
        </p:spPr>
      </p:pic>
    </p:spTree>
  </p:cSld>
  <p:clrMapOvr>
    <a:masterClrMapping/>
  </p:clrMapOvr>
  <p:transition advTm="55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4931" name="Rectangle 3"/>
          <p:cNvSpPr>
            <a:spLocks noGrp="1" noChangeArrowheads="1"/>
          </p:cNvSpPr>
          <p:nvPr>
            <p:ph type="title"/>
          </p:nvPr>
        </p:nvSpPr>
        <p:spPr>
          <a:xfrm>
            <a:off x="1979613" y="642918"/>
            <a:ext cx="6769100" cy="1000131"/>
          </a:xfrm>
        </p:spPr>
        <p:txBody>
          <a:bodyPr/>
          <a:lstStyle/>
          <a:p>
            <a:pPr algn="l"/>
            <a:r>
              <a:rPr lang="ru-RU" sz="2800" b="0" dirty="0">
                <a:solidFill>
                  <a:schemeClr val="tx2">
                    <a:lumMod val="40000"/>
                    <a:lumOff val="60000"/>
                  </a:schemeClr>
                </a:solidFill>
              </a:rPr>
              <a:t>Архимед</a:t>
            </a:r>
          </a:p>
        </p:txBody>
      </p:sp>
      <p:sp>
        <p:nvSpPr>
          <p:cNvPr id="124932" name="Rectangle 4"/>
          <p:cNvSpPr>
            <a:spLocks noGrp="1" noChangeArrowheads="1"/>
          </p:cNvSpPr>
          <p:nvPr>
            <p:ph type="body" idx="1"/>
          </p:nvPr>
        </p:nvSpPr>
        <p:spPr>
          <a:xfrm>
            <a:off x="395288" y="1773238"/>
            <a:ext cx="8353425" cy="4824412"/>
          </a:xfrm>
        </p:spPr>
        <p:txBody>
          <a:bodyPr/>
          <a:lstStyle/>
          <a:p>
            <a:pPr algn="just"/>
            <a:r>
              <a:rPr lang="ru-RU" sz="1600" dirty="0" smtClean="0"/>
              <a:t>Архимед родился в 287 году до нашей эры в греческом городе Сиракузы, где и прожил почти всю свою жизнь. Учился Архимед в Александрии, где правители Египта собрали лучших греческих ученых и мыслителей, а также основали самую большую в мире библиотеку. Основные работы Архимеда касались различных практических приложений математики (геометрии), физики, гидростатики и механики. В труде "Об измерении круга" Архимед впервые вычислил число "пи" - отношение длины окружности к диаметру - и доказал, что оно одинаково для любого круга. Архимед изучал силы, которые двигают предметы или приводят в равновесие, изобретая новую отрасль математики, в которой материальные тела, приведенные к их геометрической форме, сохраняют в то же время свою тяжесть. Эта геометрия веса и есть рациональная механика, это статика, а также гидростатика. Первый закон которой открыл Архимед (закон, носящий его имя), согласно ему на тело, погруженное в жидкость, действует сила, равная весу вытесненной им жидкости. Архимед проверяет и создает теорию пяти механизмов, известных в его время и именуемых "простые механизмы". Это - рычаг ("Дайте мне точку опоры, - говорил Архимед, - и я сдвину Землю"), клин, блок, бесконечный винт и лебедка.. </a:t>
            </a:r>
            <a:endParaRPr lang="ru-RU" sz="1600" dirty="0"/>
          </a:p>
        </p:txBody>
      </p:sp>
      <p:pic>
        <p:nvPicPr>
          <p:cNvPr id="124933" name="Picture 5"/>
          <p:cNvPicPr>
            <a:picLocks noChangeAspect="1" noChangeArrowheads="1"/>
          </p:cNvPicPr>
          <p:nvPr/>
        </p:nvPicPr>
        <p:blipFill>
          <a:blip r:embed="rId2"/>
          <a:srcRect/>
          <a:stretch>
            <a:fillRect/>
          </a:stretch>
        </p:blipFill>
        <p:spPr bwMode="auto">
          <a:xfrm>
            <a:off x="8096250" y="0"/>
            <a:ext cx="1047750" cy="1533525"/>
          </a:xfrm>
          <a:prstGeom prst="rect">
            <a:avLst/>
          </a:prstGeom>
          <a:noFill/>
          <a:ln w="9525">
            <a:noFill/>
            <a:miter lim="800000"/>
            <a:headEnd/>
            <a:tailEnd/>
          </a:ln>
          <a:effectLst/>
        </p:spPr>
      </p:pic>
    </p:spTree>
  </p:cSld>
  <p:clrMapOvr>
    <a:masterClrMapping/>
  </p:clrMapOvr>
  <p:transition advTm="52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blinds(horizontal)">
                                      <p:cBhvr>
                                        <p:cTn id="7" dur="5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6979" name="Rectangle 3"/>
          <p:cNvSpPr>
            <a:spLocks noGrp="1" noChangeArrowheads="1"/>
          </p:cNvSpPr>
          <p:nvPr>
            <p:ph type="title"/>
          </p:nvPr>
        </p:nvSpPr>
        <p:spPr>
          <a:xfrm>
            <a:off x="1979613" y="571480"/>
            <a:ext cx="6769100" cy="1143008"/>
          </a:xfrm>
        </p:spPr>
        <p:txBody>
          <a:bodyPr/>
          <a:lstStyle/>
          <a:p>
            <a:pPr algn="l"/>
            <a:r>
              <a:rPr lang="ru-RU" sz="2800" b="0" dirty="0" smtClean="0">
                <a:solidFill>
                  <a:schemeClr val="tx2">
                    <a:lumMod val="40000"/>
                    <a:lumOff val="60000"/>
                  </a:schemeClr>
                </a:solidFill>
              </a:rPr>
              <a:t>Декарт</a:t>
            </a:r>
            <a:endParaRPr lang="ru-RU" sz="2800" b="0" dirty="0">
              <a:solidFill>
                <a:schemeClr val="tx2">
                  <a:lumMod val="40000"/>
                  <a:lumOff val="60000"/>
                </a:schemeClr>
              </a:solidFill>
            </a:endParaRPr>
          </a:p>
        </p:txBody>
      </p:sp>
      <p:sp>
        <p:nvSpPr>
          <p:cNvPr id="126980" name="Rectangle 4"/>
          <p:cNvSpPr>
            <a:spLocks noGrp="1" noChangeArrowheads="1"/>
          </p:cNvSpPr>
          <p:nvPr>
            <p:ph type="body" idx="1"/>
          </p:nvPr>
        </p:nvSpPr>
        <p:spPr>
          <a:xfrm>
            <a:off x="395288" y="1773238"/>
            <a:ext cx="8353425" cy="4824412"/>
          </a:xfrm>
        </p:spPr>
        <p:txBody>
          <a:bodyPr/>
          <a:lstStyle/>
          <a:p>
            <a:pPr algn="just"/>
            <a:r>
              <a:rPr lang="ru-RU" sz="1600" dirty="0" smtClean="0"/>
              <a:t> Рене Декарт (1596-1659) - французский ученый. Его увлечением в основном была наука, больше всего он увлекался математикой, которая привлекла его достоверностью своих выводов. Декарт впервые ввел понятие переменной величины и функции. Он ввел общепринятые теперь знаки для переменных и искомых величин (</a:t>
            </a:r>
            <a:r>
              <a:rPr lang="ru-RU" sz="1600" dirty="0" err="1" smtClean="0"/>
              <a:t>x</a:t>
            </a:r>
            <a:r>
              <a:rPr lang="ru-RU" sz="1600" dirty="0" smtClean="0"/>
              <a:t>, </a:t>
            </a:r>
            <a:r>
              <a:rPr lang="ru-RU" sz="1600" dirty="0" err="1" smtClean="0"/>
              <a:t>y</a:t>
            </a:r>
            <a:r>
              <a:rPr lang="ru-RU" sz="1600" dirty="0" smtClean="0"/>
              <a:t>, </a:t>
            </a:r>
            <a:r>
              <a:rPr lang="ru-RU" sz="1600" dirty="0" err="1" smtClean="0"/>
              <a:t>z</a:t>
            </a:r>
            <a:r>
              <a:rPr lang="ru-RU" sz="1600" dirty="0" smtClean="0"/>
              <a:t>, ...) и для буквенных коэффициентов(а, </a:t>
            </a:r>
            <a:r>
              <a:rPr lang="ru-RU" sz="1600" dirty="0" err="1" smtClean="0"/>
              <a:t>b</a:t>
            </a:r>
            <a:r>
              <a:rPr lang="ru-RU" sz="1600" dirty="0" smtClean="0"/>
              <a:t>, </a:t>
            </a:r>
            <a:r>
              <a:rPr lang="ru-RU" sz="1600" dirty="0" err="1" smtClean="0"/>
              <a:t>c</a:t>
            </a:r>
            <a:r>
              <a:rPr lang="ru-RU" sz="1600" dirty="0" smtClean="0"/>
              <a:t>, ...). Записи формул алгебры почти не отличаются от современных. В аналитической геометрии, которую одновременно с Декартом разрабатывал П.Ферма, основным достижением Декарта явился созданный им метод координат. В "Геометрии" Декарт изложил способ построения нормалей и касательных к плоским кривым. "Геометрия" оказала огромное влияние на развитие математики. В переписке Декарта содержатся и другие его открытия: вычисление площади циклоиды, проведение касательных к циклоиде, определение свойств логарифмической спирали.</a:t>
            </a:r>
            <a:endParaRPr lang="ru-RU" sz="1600" dirty="0"/>
          </a:p>
        </p:txBody>
      </p:sp>
      <p:pic>
        <p:nvPicPr>
          <p:cNvPr id="7" name="Picture 4" descr="dekart"/>
          <p:cNvPicPr>
            <a:picLocks noChangeAspect="1" noChangeArrowheads="1"/>
          </p:cNvPicPr>
          <p:nvPr/>
        </p:nvPicPr>
        <p:blipFill>
          <a:blip r:embed="rId2"/>
          <a:srcRect/>
          <a:stretch>
            <a:fillRect/>
          </a:stretch>
        </p:blipFill>
        <p:spPr bwMode="auto">
          <a:xfrm>
            <a:off x="7962900" y="0"/>
            <a:ext cx="1181100" cy="1314450"/>
          </a:xfrm>
          <a:prstGeom prst="rect">
            <a:avLst/>
          </a:prstGeom>
          <a:noFill/>
        </p:spPr>
      </p:pic>
    </p:spTree>
  </p:cSld>
  <p:clrMapOvr>
    <a:masterClrMapping/>
  </p:clrMapOvr>
  <p:transition advTm="54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8003" name="Rectangle 3"/>
          <p:cNvSpPr>
            <a:spLocks noGrp="1" noChangeArrowheads="1"/>
          </p:cNvSpPr>
          <p:nvPr>
            <p:ph type="title"/>
          </p:nvPr>
        </p:nvSpPr>
        <p:spPr>
          <a:xfrm>
            <a:off x="1979613" y="714356"/>
            <a:ext cx="6769100" cy="928693"/>
          </a:xfrm>
        </p:spPr>
        <p:txBody>
          <a:bodyPr/>
          <a:lstStyle/>
          <a:p>
            <a:pPr algn="l"/>
            <a:r>
              <a:rPr lang="ru-RU" sz="2800" b="0" dirty="0">
                <a:solidFill>
                  <a:schemeClr val="tx2">
                    <a:lumMod val="40000"/>
                    <a:lumOff val="60000"/>
                  </a:schemeClr>
                </a:solidFill>
              </a:rPr>
              <a:t>Исаак Ньютон</a:t>
            </a:r>
          </a:p>
        </p:txBody>
      </p:sp>
      <p:sp>
        <p:nvSpPr>
          <p:cNvPr id="128004" name="Rectangle 4"/>
          <p:cNvSpPr>
            <a:spLocks noGrp="1" noChangeArrowheads="1"/>
          </p:cNvSpPr>
          <p:nvPr>
            <p:ph type="body" idx="1"/>
          </p:nvPr>
        </p:nvSpPr>
        <p:spPr>
          <a:xfrm>
            <a:off x="395288" y="1773238"/>
            <a:ext cx="8353425" cy="4824412"/>
          </a:xfrm>
        </p:spPr>
        <p:txBody>
          <a:bodyPr/>
          <a:lstStyle/>
          <a:p>
            <a:pPr algn="just"/>
            <a:r>
              <a:rPr lang="ru-RU" sz="1600" dirty="0" smtClean="0"/>
              <a:t>ИСААК НЬЮТОН (1643-1727) родился в семье фермера. В 12 лет Ньютон начал учиться в Грантемской школе, затем поступил в Тринити-колледж Кембриджского университета, где его учителем был известный математик И. </a:t>
            </a:r>
            <a:r>
              <a:rPr lang="ru-RU" sz="1600" dirty="0" err="1" smtClean="0"/>
              <a:t>Барроу</a:t>
            </a:r>
            <a:r>
              <a:rPr lang="ru-RU" sz="1600" dirty="0" smtClean="0"/>
              <a:t>. Окончив университет, Ньютон получил учёную степень бакалавра. 1665-67 годы были наиболее продуктивными в научном творчестве Ньютона. У него сложились те идеи, которые привели его к созданию дифференциального и интегрального исчислений, к изобретению зеркального телескопа (собственноручно изготовленного им в 1668;), открытию закона всемирного тяготения, он провёл опыты над разложением света. В 1668 Ньютону была присвоена степень магистра, а в 1669 </a:t>
            </a:r>
            <a:r>
              <a:rPr lang="ru-RU" sz="1600" dirty="0" err="1" smtClean="0"/>
              <a:t>Барроу</a:t>
            </a:r>
            <a:r>
              <a:rPr lang="ru-RU" sz="1600" dirty="0" smtClean="0"/>
              <a:t> передал ему почётную </a:t>
            </a:r>
            <a:r>
              <a:rPr lang="ru-RU" sz="1600" dirty="0" err="1" smtClean="0"/>
              <a:t>люкасовскую</a:t>
            </a:r>
            <a:r>
              <a:rPr lang="ru-RU" sz="1600" dirty="0" smtClean="0"/>
              <a:t> физико-математическую кафедру. В 1671 Ньютон построил второй зеркальный телескоп - больших размеров и лучшего качества. В 1687 он опубликовал свой грандиозный труд "Математические начала натуральной философии" (кратко -"Начала").В 1695 получил должность смотрителя Монетного двора. Ньютону было поручено руководство перечеканкой всей английской монеты. Ему удалось привести в порядок расстроенное монетное дело Англии, за что он получил в 1699 пожизненное высокооплачиваемое звание директора Монетного двора. </a:t>
            </a:r>
            <a:endParaRPr lang="ru-RU" sz="1600" dirty="0"/>
          </a:p>
        </p:txBody>
      </p:sp>
      <p:pic>
        <p:nvPicPr>
          <p:cNvPr id="128005" name="Picture 5"/>
          <p:cNvPicPr>
            <a:picLocks noChangeAspect="1" noChangeArrowheads="1"/>
          </p:cNvPicPr>
          <p:nvPr/>
        </p:nvPicPr>
        <p:blipFill>
          <a:blip r:embed="rId2"/>
          <a:srcRect/>
          <a:stretch>
            <a:fillRect/>
          </a:stretch>
        </p:blipFill>
        <p:spPr bwMode="auto">
          <a:xfrm>
            <a:off x="8191500" y="0"/>
            <a:ext cx="952500" cy="1304925"/>
          </a:xfrm>
          <a:prstGeom prst="rect">
            <a:avLst/>
          </a:prstGeom>
          <a:noFill/>
          <a:ln w="9525">
            <a:noFill/>
            <a:miter lim="800000"/>
            <a:headEnd/>
            <a:tailEnd/>
          </a:ln>
          <a:effectLst/>
        </p:spPr>
      </p:pic>
    </p:spTree>
  </p:cSld>
  <p:clrMapOvr>
    <a:masterClrMapping/>
  </p:clrMapOvr>
  <p:transition advTm="54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128005"/>
                                        </p:tgtEl>
                                        <p:attrNameLst>
                                          <p:attrName>style.visibility</p:attrName>
                                        </p:attrNameLst>
                                      </p:cBhvr>
                                      <p:to>
                                        <p:strVal val="visible"/>
                                      </p:to>
                                    </p:set>
                                    <p:animEffect transition="in" filter="diamond(in)">
                                      <p:cBhvr>
                                        <p:cTn id="7" dur="2000"/>
                                        <p:tgtEl>
                                          <p:spTgt spid="128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9027" name="Rectangle 3"/>
          <p:cNvSpPr>
            <a:spLocks noGrp="1" noChangeArrowheads="1"/>
          </p:cNvSpPr>
          <p:nvPr>
            <p:ph type="title"/>
          </p:nvPr>
        </p:nvSpPr>
        <p:spPr>
          <a:xfrm>
            <a:off x="1571604" y="714356"/>
            <a:ext cx="7177109" cy="1000132"/>
          </a:xfrm>
        </p:spPr>
        <p:txBody>
          <a:bodyPr/>
          <a:lstStyle/>
          <a:p>
            <a:pPr algn="l"/>
            <a:r>
              <a:rPr lang="ru-RU" sz="2800" b="0" dirty="0">
                <a:solidFill>
                  <a:schemeClr val="tx2">
                    <a:lumMod val="40000"/>
                    <a:lumOff val="60000"/>
                  </a:schemeClr>
                </a:solidFill>
              </a:rPr>
              <a:t>Л</a:t>
            </a:r>
            <a:r>
              <a:rPr lang="ru-RU" sz="2400" b="0" dirty="0">
                <a:solidFill>
                  <a:schemeClr val="tx2">
                    <a:lumMod val="40000"/>
                    <a:lumOff val="60000"/>
                  </a:schemeClr>
                </a:solidFill>
              </a:rPr>
              <a:t>ОБАЧЕВСКИЙ</a:t>
            </a:r>
            <a:r>
              <a:rPr lang="ru-RU" sz="2800" b="0" dirty="0">
                <a:solidFill>
                  <a:schemeClr val="tx2">
                    <a:lumMod val="40000"/>
                    <a:lumOff val="60000"/>
                  </a:schemeClr>
                </a:solidFill>
              </a:rPr>
              <a:t> Н</a:t>
            </a:r>
            <a:r>
              <a:rPr lang="ru-RU" sz="2400" b="0" dirty="0">
                <a:solidFill>
                  <a:schemeClr val="tx2">
                    <a:lumMod val="40000"/>
                    <a:lumOff val="60000"/>
                  </a:schemeClr>
                </a:solidFill>
              </a:rPr>
              <a:t>ИКОЛАЙ</a:t>
            </a:r>
            <a:r>
              <a:rPr lang="ru-RU" sz="2800" b="0" dirty="0">
                <a:solidFill>
                  <a:schemeClr val="tx2">
                    <a:lumMod val="40000"/>
                    <a:lumOff val="60000"/>
                  </a:schemeClr>
                </a:solidFill>
              </a:rPr>
              <a:t> И</a:t>
            </a:r>
            <a:r>
              <a:rPr lang="ru-RU" sz="2400" b="0" dirty="0">
                <a:solidFill>
                  <a:schemeClr val="tx2">
                    <a:lumMod val="40000"/>
                    <a:lumOff val="60000"/>
                  </a:schemeClr>
                </a:solidFill>
              </a:rPr>
              <a:t>ВАНОВИ</a:t>
            </a:r>
            <a:r>
              <a:rPr lang="ru-RU" sz="2800" b="0" dirty="0">
                <a:solidFill>
                  <a:schemeClr val="tx2">
                    <a:lumMod val="40000"/>
                    <a:lumOff val="60000"/>
                  </a:schemeClr>
                </a:solidFill>
              </a:rPr>
              <a:t>Ч</a:t>
            </a:r>
          </a:p>
        </p:txBody>
      </p:sp>
      <p:sp>
        <p:nvSpPr>
          <p:cNvPr id="129028" name="Rectangle 4"/>
          <p:cNvSpPr>
            <a:spLocks noGrp="1" noChangeArrowheads="1"/>
          </p:cNvSpPr>
          <p:nvPr>
            <p:ph type="body" idx="1"/>
          </p:nvPr>
        </p:nvSpPr>
        <p:spPr>
          <a:xfrm>
            <a:off x="395288" y="1773238"/>
            <a:ext cx="8353425" cy="4824412"/>
          </a:xfrm>
        </p:spPr>
        <p:txBody>
          <a:bodyPr/>
          <a:lstStyle/>
          <a:p>
            <a:pPr algn="just"/>
            <a:r>
              <a:rPr lang="ru-RU" sz="1800" dirty="0" smtClean="0"/>
              <a:t>Николай Иванович Лобачевский (1792-1825)-</a:t>
            </a:r>
            <a:r>
              <a:rPr lang="ru-RU" sz="1800" dirty="0"/>
              <a:t>р</a:t>
            </a:r>
            <a:r>
              <a:rPr lang="ru-RU" sz="1800" dirty="0" smtClean="0"/>
              <a:t>оссийский математик, создатель неевклидовой геометрии (геометрии Лобачевского). Ректор Казанского университета (1827-46). Открытие Лобачевского, не получившее признания современников, совершило переворот в представлении о природе пространства, в основе которого более 2 тыс. лет лежало учение Евклида, и оказало огромное влияние на развитие математического мышления. Труды по алгебре, математическому анализу, теории вероятностей, механике, физике и астрономии. Вся жизнь Николая Ивановича Лобачевского была отдана науке и его родному</a:t>
            </a:r>
            <a:r>
              <a:rPr lang="ru-RU" sz="1800" dirty="0"/>
              <a:t> </a:t>
            </a:r>
            <a:r>
              <a:rPr lang="ru-RU" sz="1800" dirty="0" smtClean="0"/>
              <a:t>Казанскому университету, который он окончил в 1811 г., где стал профессором (в 1816 г.), был деканом и в течение двадцати лет ректором. </a:t>
            </a:r>
          </a:p>
        </p:txBody>
      </p:sp>
      <p:pic>
        <p:nvPicPr>
          <p:cNvPr id="129029" name="Picture 5"/>
          <p:cNvPicPr>
            <a:picLocks noChangeAspect="1" noChangeArrowheads="1"/>
          </p:cNvPicPr>
          <p:nvPr/>
        </p:nvPicPr>
        <p:blipFill>
          <a:blip r:embed="rId2"/>
          <a:srcRect/>
          <a:stretch>
            <a:fillRect/>
          </a:stretch>
        </p:blipFill>
        <p:spPr bwMode="auto">
          <a:xfrm>
            <a:off x="8001024" y="0"/>
            <a:ext cx="1142976" cy="1428736"/>
          </a:xfrm>
          <a:prstGeom prst="rect">
            <a:avLst/>
          </a:prstGeom>
          <a:noFill/>
          <a:ln w="9525">
            <a:noFill/>
            <a:miter lim="800000"/>
            <a:headEnd/>
            <a:tailEnd/>
          </a:ln>
          <a:effectLst/>
        </p:spPr>
      </p:pic>
    </p:spTree>
  </p:cSld>
  <p:clrMapOvr>
    <a:masterClrMapping/>
  </p:clrMapOvr>
  <p:transition advTm="54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29029"/>
                                        </p:tgtEl>
                                        <p:attrNameLst>
                                          <p:attrName>style.visibility</p:attrName>
                                        </p:attrNameLst>
                                      </p:cBhvr>
                                      <p:to>
                                        <p:strVal val="visible"/>
                                      </p:to>
                                    </p:set>
                                    <p:animEffect transition="in" filter="box(in)">
                                      <p:cBhvr>
                                        <p:cTn id="7" dur="500"/>
                                        <p:tgtEl>
                                          <p:spTgt spid="129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ru-RU"/>
          </a:p>
        </p:txBody>
      </p:sp>
      <p:sp>
        <p:nvSpPr>
          <p:cNvPr id="125955" name="Rectangle 3"/>
          <p:cNvSpPr>
            <a:spLocks noGrp="1" noChangeArrowheads="1"/>
          </p:cNvSpPr>
          <p:nvPr>
            <p:ph type="title"/>
          </p:nvPr>
        </p:nvSpPr>
        <p:spPr>
          <a:xfrm>
            <a:off x="1979613" y="571480"/>
            <a:ext cx="6769100" cy="1071570"/>
          </a:xfrm>
        </p:spPr>
        <p:txBody>
          <a:bodyPr/>
          <a:lstStyle/>
          <a:p>
            <a:pPr algn="l"/>
            <a:r>
              <a:rPr lang="ru-RU" sz="2800" b="0" dirty="0" smtClean="0">
                <a:solidFill>
                  <a:schemeClr val="tx2">
                    <a:lumMod val="40000"/>
                    <a:lumOff val="60000"/>
                  </a:schemeClr>
                </a:solidFill>
              </a:rPr>
              <a:t>Чебышев Пафнутий Львович</a:t>
            </a:r>
            <a:endParaRPr lang="ru-RU" sz="2800" b="0" dirty="0">
              <a:solidFill>
                <a:schemeClr val="tx2">
                  <a:lumMod val="40000"/>
                  <a:lumOff val="60000"/>
                </a:schemeClr>
              </a:solidFill>
            </a:endParaRPr>
          </a:p>
        </p:txBody>
      </p:sp>
      <p:sp>
        <p:nvSpPr>
          <p:cNvPr id="125956" name="Rectangle 4"/>
          <p:cNvSpPr>
            <a:spLocks noGrp="1" noChangeArrowheads="1"/>
          </p:cNvSpPr>
          <p:nvPr>
            <p:ph type="body" idx="1"/>
          </p:nvPr>
        </p:nvSpPr>
        <p:spPr>
          <a:xfrm>
            <a:off x="395288" y="1773238"/>
            <a:ext cx="8353425" cy="4824412"/>
          </a:xfrm>
        </p:spPr>
        <p:txBody>
          <a:bodyPr/>
          <a:lstStyle/>
          <a:p>
            <a:pPr algn="just"/>
            <a:r>
              <a:rPr lang="ru-RU" sz="1600" dirty="0" smtClean="0"/>
              <a:t>Чебышев Пафнутий Львович (1821-1894) - великий русский математик и механик. Научные достижения Чебышева нашли широкое признание и были высоко оценены еще при жизни ученого. Важнейшей особенностью научной деятельности  Чебышева является неизменный интерес к вопросам практики, стремление связать теоретические проблемы математики с запросами естествознания и техники, практической деятельности людей. Следует отметить, что для самого Пафнутия Львовича интерес к практике оказался чрезвычайно плодотворным, так как многие его математические открытия были сделаны при решении прикладных задач. В теории вероятностей Чебышеву удалось необычайно простыми средствами получить ряд весьма важных результатов. Выдающееся значение для науки имели исследования Чебышева в теории чисел. Впервые после Евклида удивительно остроумными и удивительно элементарными рассуждениями он получил важнейшие результаты в задачи о распределении простых чисел в работах "Об определении числа простых чисел, не превосходящих данной величины" и "О простых числах". Работы Чебышева, исключительно богатые новыми идеями и методами, дали мощный толчок к развитию многих ветвей математики и механики.</a:t>
            </a:r>
          </a:p>
          <a:p>
            <a:endParaRPr lang="ru-RU" sz="1400" dirty="0"/>
          </a:p>
        </p:txBody>
      </p:sp>
      <p:pic>
        <p:nvPicPr>
          <p:cNvPr id="7" name="Picture 6" descr="chebishev"/>
          <p:cNvPicPr>
            <a:picLocks noChangeAspect="1" noChangeArrowheads="1"/>
          </p:cNvPicPr>
          <p:nvPr/>
        </p:nvPicPr>
        <p:blipFill>
          <a:blip r:embed="rId2"/>
          <a:srcRect/>
          <a:stretch>
            <a:fillRect/>
          </a:stretch>
        </p:blipFill>
        <p:spPr bwMode="auto">
          <a:xfrm>
            <a:off x="8191500" y="0"/>
            <a:ext cx="952500" cy="1514475"/>
          </a:xfrm>
          <a:prstGeom prst="rect">
            <a:avLst/>
          </a:prstGeom>
          <a:noFill/>
        </p:spPr>
      </p:pic>
    </p:spTree>
  </p:cSld>
  <p:clrMapOvr>
    <a:masterClrMapping/>
  </p:clrMapOvr>
  <p:transition advTm="54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style.rotation</p:attrName>
                                        </p:attrNameLst>
                                      </p:cBhvr>
                                      <p:tavLst>
                                        <p:tav tm="0">
                                          <p:val>
                                            <p:fltVal val="720"/>
                                          </p:val>
                                        </p:tav>
                                        <p:tav tm="100000">
                                          <p:val>
                                            <p:fltVal val="0"/>
                                          </p:val>
                                        </p:tav>
                                      </p:tavLst>
                                    </p:anim>
                                    <p:anim calcmode="lin" valueType="num">
                                      <p:cBhvr>
                                        <p:cTn id="9" dur="1000" fill="hold"/>
                                        <p:tgtEl>
                                          <p:spTgt spid="7"/>
                                        </p:tgtEl>
                                        <p:attrNameLst>
                                          <p:attrName>ppt_h</p:attrName>
                                        </p:attrNameLst>
                                      </p:cBhvr>
                                      <p:tavLst>
                                        <p:tav tm="0">
                                          <p:val>
                                            <p:fltVal val="0"/>
                                          </p:val>
                                        </p:tav>
                                        <p:tav tm="100000">
                                          <p:val>
                                            <p:strVal val="#ppt_h"/>
                                          </p:val>
                                        </p:tav>
                                      </p:tavLst>
                                    </p:anim>
                                    <p:anim calcmode="lin" valueType="num">
                                      <p:cBhvr>
                                        <p:cTn id="10" dur="1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
</p:tagLst>
</file>

<file path=ppt/theme/theme1.xml><?xml version="1.0" encoding="utf-8"?>
<a:theme xmlns:a="http://schemas.openxmlformats.org/drawingml/2006/main" name="Мир 3D">
  <a:themeElements>
    <a:clrScheme name="cdb2004101gl 3">
      <a:dk1>
        <a:srgbClr val="335338"/>
      </a:dk1>
      <a:lt1>
        <a:srgbClr val="D7E4BE"/>
      </a:lt1>
      <a:dk2>
        <a:srgbClr val="000066"/>
      </a:dk2>
      <a:lt2>
        <a:srgbClr val="B2B2B2"/>
      </a:lt2>
      <a:accent1>
        <a:srgbClr val="2F86B1"/>
      </a:accent1>
      <a:accent2>
        <a:srgbClr val="D2761A"/>
      </a:accent2>
      <a:accent3>
        <a:srgbClr val="E8EFDB"/>
      </a:accent3>
      <a:accent4>
        <a:srgbClr val="2A462E"/>
      </a:accent4>
      <a:accent5>
        <a:srgbClr val="ADC3D5"/>
      </a:accent5>
      <a:accent6>
        <a:srgbClr val="BE6A16"/>
      </a:accent6>
      <a:hlink>
        <a:srgbClr val="368463"/>
      </a:hlink>
      <a:folHlink>
        <a:srgbClr val="481ECE"/>
      </a:folHlink>
    </a:clrScheme>
    <a:fontScheme name="cdb2004101gl">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db2004101gl 1">
        <a:dk1>
          <a:srgbClr val="1A3E86"/>
        </a:dk1>
        <a:lt1>
          <a:srgbClr val="C1CFDD"/>
        </a:lt1>
        <a:dk2>
          <a:srgbClr val="000000"/>
        </a:dk2>
        <a:lt2>
          <a:srgbClr val="B2B2B2"/>
        </a:lt2>
        <a:accent1>
          <a:srgbClr val="4AAAC0"/>
        </a:accent1>
        <a:accent2>
          <a:srgbClr val="6600FF"/>
        </a:accent2>
        <a:accent3>
          <a:srgbClr val="DDE4EB"/>
        </a:accent3>
        <a:accent4>
          <a:srgbClr val="143472"/>
        </a:accent4>
        <a:accent5>
          <a:srgbClr val="B1D2DC"/>
        </a:accent5>
        <a:accent6>
          <a:srgbClr val="5C00E7"/>
        </a:accent6>
        <a:hlink>
          <a:srgbClr val="006699"/>
        </a:hlink>
        <a:folHlink>
          <a:srgbClr val="3366CC"/>
        </a:folHlink>
      </a:clrScheme>
      <a:clrMap bg1="lt1" tx1="dk1" bg2="lt2" tx2="dk2" accent1="accent1" accent2="accent2" accent3="accent3" accent4="accent4" accent5="accent5" accent6="accent6" hlink="hlink" folHlink="folHlink"/>
    </a:extraClrScheme>
    <a:extraClrScheme>
      <a:clrScheme name="cdb2004101gl 2">
        <a:dk1>
          <a:srgbClr val="2B166E"/>
        </a:dk1>
        <a:lt1>
          <a:srgbClr val="AADBFC"/>
        </a:lt1>
        <a:dk2>
          <a:srgbClr val="003366"/>
        </a:dk2>
        <a:lt2>
          <a:srgbClr val="B2B2B2"/>
        </a:lt2>
        <a:accent1>
          <a:srgbClr val="19B17B"/>
        </a:accent1>
        <a:accent2>
          <a:srgbClr val="E57B1B"/>
        </a:accent2>
        <a:accent3>
          <a:srgbClr val="D2EAFD"/>
        </a:accent3>
        <a:accent4>
          <a:srgbClr val="23115D"/>
        </a:accent4>
        <a:accent5>
          <a:srgbClr val="ABD5BF"/>
        </a:accent5>
        <a:accent6>
          <a:srgbClr val="CF6F17"/>
        </a:accent6>
        <a:hlink>
          <a:srgbClr val="0066CC"/>
        </a:hlink>
        <a:folHlink>
          <a:srgbClr val="8C71B9"/>
        </a:folHlink>
      </a:clrScheme>
      <a:clrMap bg1="lt1" tx1="dk1" bg2="lt2" tx2="dk2" accent1="accent1" accent2="accent2" accent3="accent3" accent4="accent4" accent5="accent5" accent6="accent6" hlink="hlink" folHlink="folHlink"/>
    </a:extraClrScheme>
    <a:extraClrScheme>
      <a:clrScheme name="cdb2004101gl 3">
        <a:dk1>
          <a:srgbClr val="335338"/>
        </a:dk1>
        <a:lt1>
          <a:srgbClr val="D7E4BE"/>
        </a:lt1>
        <a:dk2>
          <a:srgbClr val="000066"/>
        </a:dk2>
        <a:lt2>
          <a:srgbClr val="B2B2B2"/>
        </a:lt2>
        <a:accent1>
          <a:srgbClr val="2F86B1"/>
        </a:accent1>
        <a:accent2>
          <a:srgbClr val="D2761A"/>
        </a:accent2>
        <a:accent3>
          <a:srgbClr val="E8EFDB"/>
        </a:accent3>
        <a:accent4>
          <a:srgbClr val="2A462E"/>
        </a:accent4>
        <a:accent5>
          <a:srgbClr val="ADC3D5"/>
        </a:accent5>
        <a:accent6>
          <a:srgbClr val="BE6A16"/>
        </a:accent6>
        <a:hlink>
          <a:srgbClr val="368463"/>
        </a:hlink>
        <a:folHlink>
          <a:srgbClr val="481ECE"/>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Мир 3D</Template>
  <TotalTime>252</TotalTime>
  <Words>1479</Words>
  <Application>Microsoft Office PowerPoint</Application>
  <PresentationFormat>Экран (4:3)</PresentationFormat>
  <Paragraphs>24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Мир 3D</vt:lpstr>
      <vt:lpstr>                    Сфотографировать  выполненные задания и отправить  на  vildanova.i@bk.ru Срок:   15.05.20  до 16.00  Класс: 6 Предмет: МАТЕМАТИКА  Тема: Из истории  математики. Великие математики  1.Изучите  информацию из презентации. 2.Ответьте на вопросы из  2го слайда, ответы запишите в тетради. </vt:lpstr>
      <vt:lpstr>Презентация PowerPoint</vt:lpstr>
      <vt:lpstr>Евклид</vt:lpstr>
      <vt:lpstr>Пифагор</vt:lpstr>
      <vt:lpstr>Архимед</vt:lpstr>
      <vt:lpstr>Декарт</vt:lpstr>
      <vt:lpstr>Исаак Ньютон</vt:lpstr>
      <vt:lpstr>ЛОБАЧЕВСКИЙ НИКОЛАЙ ИВАНОВИЧ</vt:lpstr>
      <vt:lpstr>Чебышев Пафнутий Львович</vt:lpstr>
      <vt:lpstr>КОВАЛЕВСКАЯ Софья Васильевна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ВЕЛИКИЕ МАТЕМАТИКИ</dc:title>
  <dc:creator>k</dc:creator>
  <cp:lastModifiedBy>Пользователь Windows</cp:lastModifiedBy>
  <cp:revision>45</cp:revision>
  <dcterms:created xsi:type="dcterms:W3CDTF">2010-01-26T11:30:45Z</dcterms:created>
  <dcterms:modified xsi:type="dcterms:W3CDTF">2020-05-14T17:54:58Z</dcterms:modified>
</cp:coreProperties>
</file>